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92" r:id="rId2"/>
    <p:sldId id="324" r:id="rId3"/>
    <p:sldId id="312" r:id="rId4"/>
    <p:sldId id="316" r:id="rId5"/>
    <p:sldId id="296" r:id="rId6"/>
    <p:sldId id="307" r:id="rId7"/>
    <p:sldId id="295" r:id="rId8"/>
    <p:sldId id="320" r:id="rId9"/>
    <p:sldId id="321" r:id="rId10"/>
    <p:sldId id="325" r:id="rId11"/>
    <p:sldId id="326" r:id="rId12"/>
    <p:sldId id="322" r:id="rId13"/>
    <p:sldId id="327" r:id="rId14"/>
    <p:sldId id="308" r:id="rId15"/>
    <p:sldId id="317" r:id="rId16"/>
    <p:sldId id="300" r:id="rId17"/>
    <p:sldId id="310" r:id="rId18"/>
    <p:sldId id="314" r:id="rId19"/>
    <p:sldId id="304" r:id="rId20"/>
    <p:sldId id="306" r:id="rId21"/>
    <p:sldId id="328" r:id="rId22"/>
    <p:sldId id="313" r:id="rId23"/>
    <p:sldId id="315" r:id="rId2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CC9900"/>
    <a:srgbClr val="0000CC"/>
    <a:srgbClr val="3333FF"/>
    <a:srgbClr val="6699FF"/>
    <a:srgbClr val="3366FF"/>
    <a:srgbClr val="99CCFF"/>
    <a:srgbClr val="FF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0306" autoAdjust="0"/>
    <p:restoredTop sz="94660"/>
  </p:normalViewPr>
  <p:slideViewPr>
    <p:cSldViewPr>
      <p:cViewPr varScale="1">
        <p:scale>
          <a:sx n="70" d="100"/>
          <a:sy n="70" d="100"/>
        </p:scale>
        <p:origin x="-108" y="-216"/>
      </p:cViewPr>
      <p:guideLst>
        <p:guide orient="horz" pos="2160"/>
        <p:guide pos="36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00"/>
    </p:cViewPr>
  </p:sorterViewPr>
  <p:notesViewPr>
    <p:cSldViewPr>
      <p:cViewPr varScale="1">
        <p:scale>
          <a:sx n="51" d="100"/>
          <a:sy n="51" d="100"/>
        </p:scale>
        <p:origin x="-144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BDCA455-2A23-4962-8423-3485B429A28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D8CEF9-8064-497A-839C-FBA1B6E0128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F3E470-AD85-411B-90AD-0709A14F0850}" type="slidenum">
              <a:rPr lang="en-US" altLang="ja-JP" smtClean="0"/>
              <a:pPr/>
              <a:t>0</a:t>
            </a:fld>
            <a:endParaRPr lang="en-US" altLang="ja-JP" smtClean="0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9C3943-6938-403E-AF71-1E5EBAFFA206}" type="slidenum">
              <a:rPr lang="en-US" altLang="ja-JP" smtClean="0"/>
              <a:pPr/>
              <a:t>14</a:t>
            </a:fld>
            <a:endParaRPr lang="en-US" altLang="ja-JP" smtClean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629A24-D6FE-40F9-AA03-DE6324E123A7}" type="slidenum">
              <a:rPr lang="en-US" altLang="ja-JP" smtClean="0"/>
              <a:pPr/>
              <a:t>15</a:t>
            </a:fld>
            <a:endParaRPr lang="en-US" altLang="ja-JP" smtClean="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AB837-048C-4061-957A-AA2E19025B10}" type="slidenum">
              <a:rPr lang="en-US" altLang="ja-JP" smtClean="0"/>
              <a:pPr/>
              <a:t>16</a:t>
            </a:fld>
            <a:endParaRPr lang="en-US" altLang="ja-JP" smtClean="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648768-26EF-43D0-89C9-39C7BC8BB24E}" type="slidenum">
              <a:rPr lang="en-US" altLang="ja-JP" smtClean="0"/>
              <a:pPr/>
              <a:t>17</a:t>
            </a:fld>
            <a:endParaRPr lang="en-US" altLang="ja-JP" smtClean="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80143A-472C-4C40-96C6-31ACB2B96EDE}" type="slidenum">
              <a:rPr lang="en-US" altLang="ja-JP" smtClean="0"/>
              <a:pPr/>
              <a:t>18</a:t>
            </a:fld>
            <a:endParaRPr lang="en-US" altLang="ja-JP" smtClean="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4857BA-4F66-405F-98D3-BE7514EC7AD4}" type="slidenum">
              <a:rPr lang="en-US" altLang="ja-JP" smtClean="0"/>
              <a:pPr/>
              <a:t>19</a:t>
            </a:fld>
            <a:endParaRPr lang="en-US" altLang="ja-JP" smtClean="0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595130-FCD4-4684-B767-641CEE07352E}" type="slidenum">
              <a:rPr lang="en-US" altLang="ja-JP" smtClean="0"/>
              <a:pPr/>
              <a:t>21</a:t>
            </a:fld>
            <a:endParaRPr lang="en-US" altLang="ja-JP" smtClean="0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9AB3B8-EB8C-41C5-A810-3AE021F5217E}" type="slidenum">
              <a:rPr lang="en-US" altLang="ja-JP" smtClean="0"/>
              <a:pPr/>
              <a:t>22</a:t>
            </a:fld>
            <a:endParaRPr lang="en-US" altLang="ja-JP" smtClean="0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94E0FA-D8A1-4B4A-8D37-05098CB0F3DB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FF934C-2147-46F9-B45D-F3F9DF4E50C5}" type="slidenum">
              <a:rPr lang="en-US" altLang="ja-JP" smtClean="0"/>
              <a:pPr/>
              <a:t>2</a:t>
            </a:fld>
            <a:endParaRPr lang="en-US" altLang="ja-JP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CF8721-0B0B-4FBA-89B2-5706C647496D}" type="slidenum">
              <a:rPr lang="en-US" altLang="ja-JP" smtClean="0"/>
              <a:pPr/>
              <a:t>3</a:t>
            </a:fld>
            <a:endParaRPr lang="en-US" altLang="ja-JP" smtClean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EE8AE7-ADF8-4491-8E29-2452F4329EDC}" type="slidenum">
              <a:rPr lang="en-US" altLang="ja-JP" smtClean="0"/>
              <a:pPr/>
              <a:t>4</a:t>
            </a:fld>
            <a:endParaRPr lang="en-US" altLang="ja-JP" smtClean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7030D5-37CB-47C7-B1F3-DCE4BF181368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52B15D-B849-4391-9ED4-C4DEBC33B406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2E9900-3190-417C-BFAC-B83950DF7684}" type="slidenum">
              <a:rPr lang="en-US" altLang="ja-JP" smtClean="0"/>
              <a:pPr/>
              <a:t>11</a:t>
            </a:fld>
            <a:endParaRPr lang="en-US" altLang="ja-JP" smtClean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  <a:noFill/>
          <a:ln/>
        </p:spPr>
        <p:txBody>
          <a:bodyPr/>
          <a:lstStyle/>
          <a:p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8F642C-F695-4C47-8C46-B79711F69B74}" type="slidenum">
              <a:rPr lang="en-US" altLang="ja-JP" smtClean="0"/>
              <a:pPr/>
              <a:t>13</a:t>
            </a:fld>
            <a:endParaRPr lang="en-US" altLang="ja-JP" smtClean="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438" y="6329363"/>
            <a:ext cx="2895600" cy="457200"/>
          </a:xfrm>
        </p:spPr>
        <p:txBody>
          <a:bodyPr/>
          <a:lstStyle>
            <a:lvl1pPr>
              <a:defRPr sz="1050" dirty="0" smtClean="0"/>
            </a:lvl1pPr>
          </a:lstStyle>
          <a:p>
            <a:pPr>
              <a:defRPr/>
            </a:pPr>
            <a:r>
              <a:rPr lang="en-US" altLang="ja-JP"/>
              <a:t>©</a:t>
            </a:r>
            <a:r>
              <a:rPr lang="en-US" altLang="ja-JP">
                <a:latin typeface="+mn-ea"/>
              </a:rPr>
              <a:t> Yoshinori Iguchi  2013</a:t>
            </a:r>
            <a:r>
              <a:rPr lang="ja-JP" altLang="en-US">
                <a:latin typeface="+mn-ea"/>
              </a:rPr>
              <a:t>　</a:t>
            </a:r>
            <a:endParaRPr lang="ja-JP" altLang="en-US">
              <a:latin typeface="+mn-ea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800"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998FB161-D8BC-4EA7-8EF2-E799DB0AD904}" type="slidenum">
              <a:rPr lang="en-US" altLang="ja-JP"/>
              <a:pPr>
                <a:defRPr/>
              </a:pPr>
              <a:t>&lt;#&gt;</a:t>
            </a:fld>
            <a:r>
              <a:rPr lang="en-US" altLang="ja-JP"/>
              <a:t>-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</a:t>
            </a:r>
            <a:r>
              <a:rPr lang="en-US" altLang="ja-JP">
                <a:latin typeface="+mn-ea"/>
              </a:rPr>
              <a:t> Yoshinori Iguchi  2013 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endParaRPr lang="en-US" altLang="ja-JP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B4149075-E2EB-4929-874A-D0F0D19ED3E0}" type="slidenum">
              <a:rPr lang="en-US" altLang="ja-JP"/>
              <a:pPr>
                <a:defRPr/>
              </a:pPr>
              <a:t>&lt;#&gt;</a:t>
            </a:fld>
            <a:r>
              <a:rPr lang="en-US" altLang="ja-JP"/>
              <a:t>-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</a:t>
            </a:r>
            <a:r>
              <a:rPr lang="en-US" altLang="ja-JP">
                <a:latin typeface="+mn-ea"/>
              </a:rPr>
              <a:t> Yoshinori Iguchi  2013 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endParaRPr lang="en-US" altLang="ja-JP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E3E173FF-FBDA-4FBB-90D6-1C3BCAC53B2E}" type="slidenum">
              <a:rPr lang="en-US" altLang="ja-JP"/>
              <a:pPr>
                <a:defRPr/>
              </a:pPr>
              <a:t>&lt;#&gt;</a:t>
            </a:fld>
            <a:r>
              <a:rPr lang="en-US" altLang="ja-JP"/>
              <a:t>-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28613" y="765175"/>
            <a:ext cx="3810000" cy="2687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291013" y="765175"/>
            <a:ext cx="3810000" cy="2687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</a:t>
            </a:r>
            <a:r>
              <a:rPr lang="en-US" altLang="ja-JP">
                <a:latin typeface="+mn-ea"/>
              </a:rPr>
              <a:t> Yoshinori Iguchi  2013 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endParaRPr lang="en-US" altLang="ja-JP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50F2168D-5F28-4E6B-8A95-968E9083BCAF}" type="slidenum">
              <a:rPr lang="en-US" altLang="ja-JP"/>
              <a:pPr>
                <a:defRPr/>
              </a:pPr>
              <a:t>&lt;#&gt;</a:t>
            </a:fld>
            <a:r>
              <a:rPr lang="en-US" altLang="ja-JP"/>
              <a:t>-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</a:t>
            </a:r>
            <a:r>
              <a:rPr lang="en-US" altLang="ja-JP">
                <a:latin typeface="+mn-ea"/>
              </a:rPr>
              <a:t> Yoshinori Iguchi  2013 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endParaRPr lang="en-US" altLang="ja-JP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F50B9372-1C70-41D1-B87B-7041D4175528}" type="slidenum">
              <a:rPr lang="en-US" altLang="ja-JP"/>
              <a:pPr>
                <a:defRPr/>
              </a:pPr>
              <a:t>&lt;#&gt;</a:t>
            </a:fld>
            <a:r>
              <a:rPr lang="en-US" altLang="ja-JP"/>
              <a:t>-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</a:t>
            </a:r>
            <a:r>
              <a:rPr lang="en-US" altLang="ja-JP">
                <a:latin typeface="+mn-ea"/>
              </a:rPr>
              <a:t> Yoshinori Iguchi  2013 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endParaRPr lang="en-US" altLang="ja-JP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97CA0446-B217-41FE-9423-15389C41D455}" type="slidenum">
              <a:rPr lang="en-US" altLang="ja-JP"/>
              <a:pPr>
                <a:defRPr/>
              </a:pPr>
              <a:t>&lt;#&gt;</a:t>
            </a:fld>
            <a:r>
              <a:rPr lang="en-US" altLang="ja-JP"/>
              <a:t>-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</a:t>
            </a:r>
            <a:r>
              <a:rPr lang="en-US" altLang="ja-JP">
                <a:latin typeface="+mn-ea"/>
              </a:rPr>
              <a:t> Yoshinori Iguchi  2013 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endParaRPr lang="en-US" altLang="ja-JP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B505DD50-22F0-4E31-809B-B70CB7F5CC04}" type="slidenum">
              <a:rPr lang="en-US" altLang="ja-JP"/>
              <a:pPr>
                <a:defRPr/>
              </a:pPr>
              <a:t>&lt;#&gt;</a:t>
            </a:fld>
            <a:r>
              <a:rPr lang="en-US" altLang="ja-JP"/>
              <a:t>-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8613" y="79375"/>
            <a:ext cx="7772400" cy="6858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28613" y="765175"/>
            <a:ext cx="3810000" cy="268763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291013" y="765175"/>
            <a:ext cx="3810000" cy="268763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</a:t>
            </a:r>
            <a:r>
              <a:rPr lang="en-US" altLang="ja-JP">
                <a:latin typeface="+mn-ea"/>
              </a:rPr>
              <a:t> Yoshinori Iguchi  2013 </a:t>
            </a: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endParaRPr lang="en-US" altLang="ja-JP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E9E7004A-89F2-4F0E-A624-0337BFA8660A}" type="slidenum">
              <a:rPr lang="en-US" altLang="ja-JP"/>
              <a:pPr>
                <a:defRPr/>
              </a:pPr>
              <a:t>&lt;#&gt;</a:t>
            </a:fld>
            <a:r>
              <a:rPr lang="en-US" altLang="ja-JP"/>
              <a:t>-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328613" y="79375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8613" y="765175"/>
            <a:ext cx="7772400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7313" y="6480175"/>
            <a:ext cx="34766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dirty="0" smtClean="0">
                <a:latin typeface="+mn-lt"/>
              </a:defRPr>
            </a:lvl1pPr>
          </a:lstStyle>
          <a:p>
            <a:pPr>
              <a:defRPr/>
            </a:pPr>
            <a:r>
              <a:rPr lang="en-US" altLang="ja-JP"/>
              <a:t>©</a:t>
            </a:r>
            <a:r>
              <a:rPr lang="en-US" altLang="ja-JP">
                <a:latin typeface="+mn-ea"/>
              </a:rPr>
              <a:t> Yoshinori Iguchi  2013 </a:t>
            </a:r>
            <a:endParaRPr lang="en-US" altLang="ja-JP">
              <a:latin typeface="+mn-ea"/>
            </a:endParaRP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30875" y="6426200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latin typeface="+mn-ea"/>
              </a:defRPr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endParaRPr lang="en-US" altLang="ja-JP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19500" y="6426200"/>
            <a:ext cx="1905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ea"/>
              </a:defRPr>
            </a:lvl1pPr>
          </a:lstStyle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BAEA91F5-F2FE-4644-BA01-72057E682686}" type="slidenum">
              <a:rPr lang="en-US" altLang="ja-JP"/>
              <a:pPr>
                <a:defRPr/>
              </a:pPr>
              <a:t>&lt;#&gt;</a:t>
            </a:fld>
            <a:r>
              <a:rPr lang="en-US" altLang="ja-JP"/>
              <a:t>-</a:t>
            </a:r>
          </a:p>
        </p:txBody>
      </p:sp>
      <p:sp>
        <p:nvSpPr>
          <p:cNvPr id="1045" name="Line 21"/>
          <p:cNvSpPr>
            <a:spLocks noChangeShapeType="1"/>
          </p:cNvSpPr>
          <p:nvPr userDrawn="1"/>
        </p:nvSpPr>
        <p:spPr bwMode="auto">
          <a:xfrm flipV="1">
            <a:off x="0" y="638175"/>
            <a:ext cx="9144000" cy="4763"/>
          </a:xfrm>
          <a:prstGeom prst="line">
            <a:avLst/>
          </a:prstGeom>
          <a:noFill/>
          <a:ln w="28575">
            <a:solidFill>
              <a:srgbClr val="CC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046" name="Line 22"/>
          <p:cNvSpPr>
            <a:spLocks noChangeShapeType="1"/>
          </p:cNvSpPr>
          <p:nvPr userDrawn="1"/>
        </p:nvSpPr>
        <p:spPr bwMode="auto">
          <a:xfrm flipV="1">
            <a:off x="0" y="684213"/>
            <a:ext cx="9144000" cy="1587"/>
          </a:xfrm>
          <a:prstGeom prst="line">
            <a:avLst/>
          </a:prstGeom>
          <a:noFill/>
          <a:ln w="12700">
            <a:solidFill>
              <a:srgbClr val="CC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5" r:id="rId3"/>
    <p:sldLayoutId id="2147483654" r:id="rId4"/>
    <p:sldLayoutId id="2147483653" r:id="rId5"/>
    <p:sldLayoutId id="2147483652" r:id="rId6"/>
    <p:sldLayoutId id="2147483651" r:id="rId7"/>
    <p:sldLayoutId id="2147483650" r:id="rId8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Times New Roman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Times New Roman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Times New Roman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Times New Roman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Times New Roman" pitchFamily="18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Times New Roman" pitchFamily="18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Times New Roman" pitchFamily="18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Times New Roman" pitchFamily="18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l"/>
        <a:defRPr kumimoji="1"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altLang="ja-JP" sz="2800" dirty="0" smtClean="0"/>
              <a:t>○○○○</a:t>
            </a:r>
            <a:br>
              <a:rPr lang="en-US" altLang="ja-JP" sz="2800" dirty="0" smtClean="0"/>
            </a:br>
            <a:r>
              <a:rPr lang="ja-JP" altLang="en-US" sz="2800" dirty="0" smtClean="0"/>
              <a:t>事業計画書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ja-JP" altLang="en-US" b="1" smtClean="0"/>
              <a:t>２０</a:t>
            </a:r>
            <a:r>
              <a:rPr lang="en-US" altLang="ja-JP" b="1" smtClean="0"/>
              <a:t>××</a:t>
            </a:r>
            <a:r>
              <a:rPr lang="ja-JP" altLang="en-US" b="1" smtClean="0"/>
              <a:t>年　</a:t>
            </a:r>
            <a:r>
              <a:rPr lang="en-US" altLang="ja-JP" b="1" smtClean="0"/>
              <a:t>×</a:t>
            </a:r>
            <a:r>
              <a:rPr lang="ja-JP" altLang="en-US" b="1" smtClean="0"/>
              <a:t>月　</a:t>
            </a:r>
            <a:r>
              <a:rPr lang="en-US" altLang="ja-JP" b="1" smtClean="0"/>
              <a:t>×</a:t>
            </a:r>
            <a:r>
              <a:rPr lang="ja-JP" altLang="en-US" b="1" smtClean="0"/>
              <a:t>日</a:t>
            </a:r>
          </a:p>
          <a:p>
            <a:pPr eaLnBrk="1" hangingPunct="1"/>
            <a:endParaRPr lang="ja-JP" altLang="en-US" b="1" smtClean="0"/>
          </a:p>
          <a:p>
            <a:pPr eaLnBrk="1" hangingPunct="1"/>
            <a:endParaRPr lang="ja-JP" altLang="en-US" b="1" smtClean="0"/>
          </a:p>
          <a:p>
            <a:pPr eaLnBrk="1" hangingPunct="1"/>
            <a:r>
              <a:rPr lang="ja-JP" altLang="en-US" b="1" smtClean="0"/>
              <a:t>○○株式会社</a:t>
            </a:r>
          </a:p>
          <a:p>
            <a:pPr eaLnBrk="1" hangingPunct="1"/>
            <a:r>
              <a:rPr lang="ja-JP" altLang="en-US" b="1" smtClean="0"/>
              <a:t>○○部□□課</a:t>
            </a:r>
          </a:p>
          <a:p>
            <a:pPr eaLnBrk="1" hangingPunct="1"/>
            <a:r>
              <a:rPr lang="ja-JP" altLang="en-US" b="1" smtClean="0"/>
              <a:t>○○・□□・△△・◇◇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429250" y="357188"/>
            <a:ext cx="3214688" cy="5000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800" b="1" dirty="0">
                <a:solidFill>
                  <a:schemeClr val="tx1"/>
                </a:solidFill>
              </a:rPr>
              <a:t>事業計画書テンプレート集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ビジョン・ストーリー　－　感動の場面</a:t>
            </a:r>
          </a:p>
        </p:txBody>
      </p:sp>
      <p:sp>
        <p:nvSpPr>
          <p:cNvPr id="28674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/>
              <a:t>文章で表現</a:t>
            </a:r>
            <a:endParaRPr lang="en-US" altLang="ja-JP" smtClean="0"/>
          </a:p>
          <a:p>
            <a:endParaRPr lang="en-US" altLang="ja-JP" smtClean="0"/>
          </a:p>
          <a:p>
            <a:r>
              <a:rPr lang="ja-JP" altLang="en-US" smtClean="0"/>
              <a:t>３つの場面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smtClean="0"/>
          </a:p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 smtClean="0"/>
          </a:p>
          <a:p>
            <a:pPr>
              <a:defRPr/>
            </a:pPr>
            <a:r>
              <a:rPr lang="en-US" altLang="ja-JP" smtClean="0"/>
              <a:t>-</a:t>
            </a:r>
            <a:fld id="{4BF399FD-B981-4B58-927B-2F839F68A4F1}" type="slidenum">
              <a:rPr lang="en-US" altLang="ja-JP" smtClean="0"/>
              <a:pPr>
                <a:defRPr/>
              </a:pPr>
              <a:t>9</a:t>
            </a:fld>
            <a:r>
              <a:rPr lang="en-US" altLang="ja-JP" smtClean="0"/>
              <a:t>-</a:t>
            </a:r>
            <a:endParaRPr lang="en-US" altLang="ja-JP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ペルソナと購入プロセス</a:t>
            </a:r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657225" y="887413"/>
          <a:ext cx="7772400" cy="565308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110343"/>
                <a:gridCol w="1110343"/>
                <a:gridCol w="1110343"/>
                <a:gridCol w="1110343"/>
                <a:gridCol w="1110343"/>
                <a:gridCol w="1110343"/>
                <a:gridCol w="1110343"/>
              </a:tblGrid>
              <a:tr h="351380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ペルソナ設定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209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年齢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性別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住所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家族構成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職業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年収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趣味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22098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</a:tr>
              <a:tr h="322098"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購入プロセス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</a:tr>
              <a:tr h="66961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u="sng" dirty="0" smtClean="0"/>
                        <a:t>A</a:t>
                      </a:r>
                      <a:r>
                        <a:rPr kumimoji="1" lang="en-US" altLang="ja-JP" sz="1600" dirty="0" smtClean="0"/>
                        <a:t>ttention</a:t>
                      </a:r>
                      <a:endParaRPr kumimoji="1" lang="ja-JP" alt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u="sng" dirty="0" smtClean="0"/>
                        <a:t>I</a:t>
                      </a:r>
                      <a:r>
                        <a:rPr kumimoji="1" lang="en-US" altLang="ja-JP" sz="1600" dirty="0" smtClean="0"/>
                        <a:t>nterest</a:t>
                      </a:r>
                      <a:endParaRPr kumimoji="1" lang="ja-JP" alt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4218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u="sng" dirty="0" smtClean="0"/>
                        <a:t>D</a:t>
                      </a:r>
                      <a:r>
                        <a:rPr kumimoji="1" lang="en-US" altLang="ja-JP" sz="1600" dirty="0" smtClean="0"/>
                        <a:t>esire</a:t>
                      </a:r>
                      <a:endParaRPr kumimoji="1" lang="ja-JP" alt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4218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u="sng" dirty="0" smtClean="0"/>
                        <a:t>M</a:t>
                      </a:r>
                      <a:r>
                        <a:rPr kumimoji="1" lang="en-US" altLang="ja-JP" sz="1600" dirty="0" smtClean="0"/>
                        <a:t>otive</a:t>
                      </a:r>
                      <a:endParaRPr kumimoji="1" lang="ja-JP" alt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4218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u="sng" dirty="0" smtClean="0"/>
                        <a:t>A</a:t>
                      </a:r>
                      <a:r>
                        <a:rPr kumimoji="1" lang="en-US" altLang="ja-JP" sz="1600" dirty="0" smtClean="0"/>
                        <a:t>ction</a:t>
                      </a:r>
                      <a:endParaRPr kumimoji="1" lang="ja-JP" alt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6">
                  <a:txBody>
                    <a:bodyPr/>
                    <a:lstStyle/>
                    <a:p>
                      <a:pPr algn="l"/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smtClean="0"/>
          </a:p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 smtClean="0"/>
          </a:p>
          <a:p>
            <a:pPr>
              <a:defRPr/>
            </a:pPr>
            <a:r>
              <a:rPr lang="en-US" altLang="ja-JP" smtClean="0"/>
              <a:t>-</a:t>
            </a:r>
            <a:fld id="{FD141722-F813-4003-BE89-3E38C916AD78}" type="slidenum">
              <a:rPr lang="en-US" altLang="ja-JP" smtClean="0"/>
              <a:pPr>
                <a:defRPr/>
              </a:pPr>
              <a:t>10</a:t>
            </a:fld>
            <a:r>
              <a:rPr lang="en-US" altLang="ja-JP" smtClean="0"/>
              <a:t>-</a:t>
            </a:r>
            <a:endParaRPr lang="en-US" altLang="ja-JP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7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619500" y="6518275"/>
            <a:ext cx="1905000" cy="333375"/>
          </a:xfrm>
        </p:spPr>
        <p:txBody>
          <a:bodyPr/>
          <a:lstStyle/>
          <a:p>
            <a:pPr>
              <a:defRPr/>
            </a:pPr>
            <a:r>
              <a:rPr lang="en-US" altLang="ja-JP" sz="1400" dirty="0" smtClean="0"/>
              <a:t>-</a:t>
            </a:r>
            <a:fld id="{2EE4B585-068B-47E0-9B10-465B7B681845}" type="slidenum">
              <a:rPr lang="en-US" altLang="ja-JP" sz="1400"/>
              <a:pPr>
                <a:defRPr/>
              </a:pPr>
              <a:t>11</a:t>
            </a:fld>
            <a:r>
              <a:rPr lang="en-US" altLang="ja-JP" sz="1400" dirty="0"/>
              <a:t>-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ja-JP" altLang="en-US" smtClean="0"/>
              <a:t>競合と当該事業の重要成功要因</a:t>
            </a:r>
            <a:endParaRPr lang="ja-JP" altLang="en-US" sz="1800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65113" indent="-250825">
              <a:buFont typeface="Wingdings" pitchFamily="2" charset="2"/>
              <a:buNone/>
            </a:pPr>
            <a:r>
              <a:rPr lang="en-US" altLang="ja-JP" sz="1400" smtClean="0"/>
              <a:t>■</a:t>
            </a:r>
            <a:r>
              <a:rPr lang="ja-JP" altLang="en-US" sz="1400" smtClean="0"/>
              <a:t>主たる競合と、当事業を比較すると以下のとおりとなる。</a:t>
            </a:r>
          </a:p>
        </p:txBody>
      </p:sp>
      <p:graphicFrame>
        <p:nvGraphicFramePr>
          <p:cNvPr id="110781" name="Group 189"/>
          <p:cNvGraphicFramePr>
            <a:graphicFrameLocks noGrp="1"/>
          </p:cNvGraphicFramePr>
          <p:nvPr/>
        </p:nvGraphicFramePr>
        <p:xfrm>
          <a:off x="334963" y="1196975"/>
          <a:ext cx="8461375" cy="5319713"/>
        </p:xfrm>
        <a:graphic>
          <a:graphicData uri="http://schemas.openxmlformats.org/drawingml/2006/table">
            <a:tbl>
              <a:tblPr/>
              <a:tblGrid>
                <a:gridCol w="1079500"/>
                <a:gridCol w="2220912"/>
                <a:gridCol w="2665413"/>
                <a:gridCol w="2495550"/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当事業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競合Ａ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競合Ｂ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会社名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ターゲット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顧客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ニーズ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商品・価格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販売方法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プロモー</a:t>
                      </a:r>
                      <a:endParaRPr kumimoji="1" lang="en-US" altLang="ja-JP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ション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強み・弱み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資本金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売上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経常利益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従業員数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重要成功</a:t>
                      </a:r>
                      <a:endParaRPr kumimoji="1" lang="en-US" altLang="ja-JP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要因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業務プロセス</a:t>
            </a:r>
          </a:p>
        </p:txBody>
      </p:sp>
      <p:sp>
        <p:nvSpPr>
          <p:cNvPr id="32770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smtClean="0"/>
          </a:p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 smtClean="0"/>
          </a:p>
          <a:p>
            <a:pPr>
              <a:defRPr/>
            </a:pPr>
            <a:r>
              <a:rPr lang="en-US" altLang="ja-JP" smtClean="0"/>
              <a:t>-</a:t>
            </a:r>
            <a:fld id="{7AFDBBCA-6018-4DB0-8C3E-55FF874EAEBE}" type="slidenum">
              <a:rPr lang="en-US" altLang="ja-JP" smtClean="0"/>
              <a:pPr>
                <a:defRPr/>
              </a:pPr>
              <a:t>12</a:t>
            </a:fld>
            <a:r>
              <a:rPr lang="en-US" altLang="ja-JP" smtClean="0"/>
              <a:t>-</a:t>
            </a:r>
            <a:endParaRPr lang="en-US" altLang="ja-JP"/>
          </a:p>
        </p:txBody>
      </p:sp>
      <p:cxnSp>
        <p:nvCxnSpPr>
          <p:cNvPr id="32773" name="AutoShape 19"/>
          <p:cNvCxnSpPr>
            <a:cxnSpLocks noChangeShapeType="1"/>
            <a:stCxn id="32777" idx="3"/>
            <a:endCxn id="32774" idx="1"/>
          </p:cNvCxnSpPr>
          <p:nvPr/>
        </p:nvCxnSpPr>
        <p:spPr bwMode="auto">
          <a:xfrm flipV="1">
            <a:off x="5967413" y="3687763"/>
            <a:ext cx="9715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2774" name="Rectangle 3"/>
          <p:cNvSpPr>
            <a:spLocks noChangeArrowheads="1"/>
          </p:cNvSpPr>
          <p:nvPr/>
        </p:nvSpPr>
        <p:spPr bwMode="auto">
          <a:xfrm>
            <a:off x="6938963" y="2913063"/>
            <a:ext cx="652462" cy="1547812"/>
          </a:xfrm>
          <a:prstGeom prst="rect">
            <a:avLst/>
          </a:prstGeom>
          <a:gradFill rotWithShape="1">
            <a:gsLst>
              <a:gs pos="0">
                <a:srgbClr val="FFB7FF"/>
              </a:gs>
              <a:gs pos="50000">
                <a:srgbClr val="FFFFFF"/>
              </a:gs>
              <a:gs pos="100000">
                <a:srgbClr val="FFB7FF"/>
              </a:gs>
            </a:gsLst>
            <a:lin ang="5400000" scaled="1"/>
          </a:gradFill>
          <a:ln w="38100" cmpd="dbl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0" hangingPunct="0"/>
            <a:r>
              <a:rPr lang="ja-JP" altLang="en-US" sz="1600">
                <a:latin typeface="ＭＳ Ｐゴシック" charset="-128"/>
              </a:rPr>
              <a:t>ユーザー</a:t>
            </a:r>
          </a:p>
        </p:txBody>
      </p:sp>
      <p:sp>
        <p:nvSpPr>
          <p:cNvPr id="32775" name="Rectangle 4"/>
          <p:cNvSpPr>
            <a:spLocks noChangeArrowheads="1"/>
          </p:cNvSpPr>
          <p:nvPr/>
        </p:nvSpPr>
        <p:spPr bwMode="auto">
          <a:xfrm>
            <a:off x="2143125" y="3032125"/>
            <a:ext cx="517525" cy="1309688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rgbClr val="FFFFFF"/>
              </a:gs>
              <a:gs pos="100000">
                <a:srgbClr val="CCFFCC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0" hangingPunct="0"/>
            <a:r>
              <a:rPr lang="ja-JP" altLang="en-US" sz="1600">
                <a:latin typeface="ＭＳ Ｐゴシック" charset="-128"/>
              </a:rPr>
              <a:t>調達</a:t>
            </a:r>
          </a:p>
        </p:txBody>
      </p:sp>
      <p:sp>
        <p:nvSpPr>
          <p:cNvPr id="32776" name="Rectangle 5"/>
          <p:cNvSpPr>
            <a:spLocks noChangeArrowheads="1"/>
          </p:cNvSpPr>
          <p:nvPr/>
        </p:nvSpPr>
        <p:spPr bwMode="auto">
          <a:xfrm>
            <a:off x="3181350" y="3025775"/>
            <a:ext cx="519113" cy="1323975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rgbClr val="FFFFFF"/>
              </a:gs>
              <a:gs pos="100000">
                <a:srgbClr val="CCFFCC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0" hangingPunct="0"/>
            <a:r>
              <a:rPr lang="ja-JP" altLang="en-US" sz="1600">
                <a:latin typeface="ＭＳ Ｐゴシック" charset="-128"/>
              </a:rPr>
              <a:t>生産</a:t>
            </a:r>
          </a:p>
        </p:txBody>
      </p:sp>
      <p:sp>
        <p:nvSpPr>
          <p:cNvPr id="32777" name="Rectangle 6"/>
          <p:cNvSpPr>
            <a:spLocks noChangeArrowheads="1"/>
          </p:cNvSpPr>
          <p:nvPr/>
        </p:nvSpPr>
        <p:spPr bwMode="auto">
          <a:xfrm>
            <a:off x="5038725" y="3008313"/>
            <a:ext cx="928688" cy="1357312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rgbClr val="FFFFFF"/>
              </a:gs>
              <a:gs pos="100000">
                <a:srgbClr val="CCFFCC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0" hangingPunct="0"/>
            <a:r>
              <a:rPr lang="ja-JP" altLang="en-US" sz="1600">
                <a:latin typeface="ＭＳ Ｐゴシック" charset="-128"/>
              </a:rPr>
              <a:t>営業／販売</a:t>
            </a:r>
          </a:p>
        </p:txBody>
      </p:sp>
      <p:sp>
        <p:nvSpPr>
          <p:cNvPr id="32778" name="Rectangle 7"/>
          <p:cNvSpPr>
            <a:spLocks noChangeArrowheads="1"/>
          </p:cNvSpPr>
          <p:nvPr/>
        </p:nvSpPr>
        <p:spPr bwMode="auto">
          <a:xfrm>
            <a:off x="3573463" y="4800600"/>
            <a:ext cx="1185862" cy="423863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rgbClr val="FFFFFF"/>
              </a:gs>
              <a:gs pos="100000">
                <a:srgbClr val="CCFFCC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ja-JP" altLang="en-US" sz="1600">
                <a:latin typeface="ＭＳ Ｐゴシック" charset="-128"/>
              </a:rPr>
              <a:t>広告・宣伝</a:t>
            </a:r>
          </a:p>
        </p:txBody>
      </p:sp>
      <p:sp>
        <p:nvSpPr>
          <p:cNvPr id="32779" name="Rectangle 9"/>
          <p:cNvSpPr>
            <a:spLocks noChangeArrowheads="1"/>
          </p:cNvSpPr>
          <p:nvPr/>
        </p:nvSpPr>
        <p:spPr bwMode="auto">
          <a:xfrm>
            <a:off x="844550" y="2913063"/>
            <a:ext cx="652463" cy="1547812"/>
          </a:xfrm>
          <a:prstGeom prst="rect">
            <a:avLst/>
          </a:prstGeom>
          <a:gradFill rotWithShape="1">
            <a:gsLst>
              <a:gs pos="0">
                <a:srgbClr val="CCFF99"/>
              </a:gs>
              <a:gs pos="50000">
                <a:srgbClr val="FFFFFF"/>
              </a:gs>
              <a:gs pos="100000">
                <a:srgbClr val="CCFF99"/>
              </a:gs>
            </a:gsLst>
            <a:lin ang="5400000" scaled="1"/>
          </a:gradFill>
          <a:ln w="38100" cmpd="dbl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0" hangingPunct="0"/>
            <a:r>
              <a:rPr lang="ja-JP" altLang="en-US" sz="1600">
                <a:latin typeface="ＭＳ Ｐゴシック" charset="-128"/>
              </a:rPr>
              <a:t>仕入先</a:t>
            </a:r>
          </a:p>
        </p:txBody>
      </p:sp>
      <p:sp>
        <p:nvSpPr>
          <p:cNvPr id="32780" name="Rectangle 11"/>
          <p:cNvSpPr>
            <a:spLocks noChangeArrowheads="1"/>
          </p:cNvSpPr>
          <p:nvPr/>
        </p:nvSpPr>
        <p:spPr bwMode="auto">
          <a:xfrm>
            <a:off x="2071688" y="4800600"/>
            <a:ext cx="1184275" cy="423863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rgbClr val="FFFFFF"/>
              </a:gs>
              <a:gs pos="100000">
                <a:srgbClr val="CCFFCC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ja-JP" altLang="en-US" sz="1600">
                <a:latin typeface="ＭＳ Ｐゴシック" charset="-128"/>
              </a:rPr>
              <a:t>商品企画</a:t>
            </a:r>
          </a:p>
        </p:txBody>
      </p:sp>
      <p:sp>
        <p:nvSpPr>
          <p:cNvPr id="32781" name="Rectangle 12"/>
          <p:cNvSpPr>
            <a:spLocks noChangeArrowheads="1"/>
          </p:cNvSpPr>
          <p:nvPr/>
        </p:nvSpPr>
        <p:spPr bwMode="auto">
          <a:xfrm>
            <a:off x="1500188" y="5638800"/>
            <a:ext cx="5045075" cy="290513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rgbClr val="FFFFFF"/>
              </a:gs>
              <a:gs pos="100000">
                <a:srgbClr val="CCFFCC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ja-JP" altLang="en-US" sz="1600">
                <a:latin typeface="ＭＳ Ｐゴシック" charset="-128"/>
              </a:rPr>
              <a:t>企画／人事／総務／広報／システム</a:t>
            </a:r>
          </a:p>
        </p:txBody>
      </p:sp>
      <p:sp>
        <p:nvSpPr>
          <p:cNvPr id="32782" name="Rectangle 13"/>
          <p:cNvSpPr>
            <a:spLocks noChangeArrowheads="1"/>
          </p:cNvSpPr>
          <p:nvPr/>
        </p:nvSpPr>
        <p:spPr bwMode="auto">
          <a:xfrm>
            <a:off x="2600325" y="1928813"/>
            <a:ext cx="1333500" cy="534987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rgbClr val="FFFFFF"/>
              </a:gs>
              <a:gs pos="100000">
                <a:srgbClr val="CCFFCC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ja-JP" altLang="en-US" sz="1600">
                <a:latin typeface="ＭＳ Ｐゴシック" charset="-128"/>
              </a:rPr>
              <a:t>会計</a:t>
            </a:r>
          </a:p>
        </p:txBody>
      </p:sp>
      <p:cxnSp>
        <p:nvCxnSpPr>
          <p:cNvPr id="32783" name="AutoShape 15"/>
          <p:cNvCxnSpPr>
            <a:cxnSpLocks noChangeShapeType="1"/>
            <a:endCxn id="32775" idx="1"/>
          </p:cNvCxnSpPr>
          <p:nvPr/>
        </p:nvCxnSpPr>
        <p:spPr bwMode="auto">
          <a:xfrm flipV="1">
            <a:off x="1466850" y="3687763"/>
            <a:ext cx="676275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784" name="AutoShape 16"/>
          <p:cNvCxnSpPr>
            <a:cxnSpLocks noChangeShapeType="1"/>
            <a:stCxn id="32775" idx="3"/>
            <a:endCxn id="32776" idx="1"/>
          </p:cNvCxnSpPr>
          <p:nvPr/>
        </p:nvCxnSpPr>
        <p:spPr bwMode="auto">
          <a:xfrm>
            <a:off x="2660650" y="3687763"/>
            <a:ext cx="5207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2785" name="AutoShape 17"/>
          <p:cNvCxnSpPr>
            <a:cxnSpLocks noChangeShapeType="1"/>
            <a:stCxn id="32776" idx="3"/>
            <a:endCxn id="32795" idx="1"/>
          </p:cNvCxnSpPr>
          <p:nvPr/>
        </p:nvCxnSpPr>
        <p:spPr bwMode="auto">
          <a:xfrm>
            <a:off x="3700463" y="3687763"/>
            <a:ext cx="533400" cy="1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86" name="AutoShape 20"/>
          <p:cNvCxnSpPr>
            <a:cxnSpLocks noChangeShapeType="1"/>
          </p:cNvCxnSpPr>
          <p:nvPr/>
        </p:nvCxnSpPr>
        <p:spPr bwMode="auto">
          <a:xfrm flipV="1">
            <a:off x="4749800" y="4473575"/>
            <a:ext cx="2714625" cy="554038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87" name="AutoShape 21"/>
          <p:cNvCxnSpPr>
            <a:cxnSpLocks noChangeShapeType="1"/>
            <a:stCxn id="32778" idx="1"/>
            <a:endCxn id="32780" idx="3"/>
          </p:cNvCxnSpPr>
          <p:nvPr/>
        </p:nvCxnSpPr>
        <p:spPr bwMode="auto">
          <a:xfrm rot="10800000" flipV="1">
            <a:off x="3255963" y="5013325"/>
            <a:ext cx="3175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2788" name="AutoShape 24"/>
          <p:cNvCxnSpPr>
            <a:cxnSpLocks noChangeShapeType="1"/>
            <a:stCxn id="32777" idx="0"/>
            <a:endCxn id="32794" idx="2"/>
          </p:cNvCxnSpPr>
          <p:nvPr/>
        </p:nvCxnSpPr>
        <p:spPr bwMode="auto">
          <a:xfrm rot="16200000" flipV="1">
            <a:off x="4279107" y="1783556"/>
            <a:ext cx="554038" cy="18954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89" name="AutoShape 25"/>
          <p:cNvCxnSpPr>
            <a:cxnSpLocks noChangeShapeType="1"/>
            <a:stCxn id="32775" idx="0"/>
            <a:endCxn id="32793" idx="2"/>
          </p:cNvCxnSpPr>
          <p:nvPr/>
        </p:nvCxnSpPr>
        <p:spPr bwMode="auto">
          <a:xfrm rot="5400000" flipH="1" flipV="1">
            <a:off x="2372519" y="2496344"/>
            <a:ext cx="565150" cy="5064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0" name="AutoShape 31"/>
          <p:cNvCxnSpPr>
            <a:cxnSpLocks noChangeShapeType="1"/>
            <a:stCxn id="32780" idx="1"/>
            <a:endCxn id="32779" idx="2"/>
          </p:cNvCxnSpPr>
          <p:nvPr/>
        </p:nvCxnSpPr>
        <p:spPr bwMode="auto">
          <a:xfrm rot="10800000">
            <a:off x="1171575" y="4460875"/>
            <a:ext cx="900113" cy="55245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2791" name="Rectangle 32"/>
          <p:cNvSpPr>
            <a:spLocks noChangeArrowheads="1"/>
          </p:cNvSpPr>
          <p:nvPr/>
        </p:nvSpPr>
        <p:spPr bwMode="auto">
          <a:xfrm>
            <a:off x="4276725" y="3400425"/>
            <a:ext cx="469900" cy="300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92" name="Rectangle 34"/>
          <p:cNvSpPr>
            <a:spLocks noChangeArrowheads="1"/>
          </p:cNvSpPr>
          <p:nvPr/>
        </p:nvSpPr>
        <p:spPr bwMode="auto">
          <a:xfrm>
            <a:off x="6938963" y="3714750"/>
            <a:ext cx="469900" cy="300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93" name="Rectangle 36"/>
          <p:cNvSpPr>
            <a:spLocks noChangeArrowheads="1"/>
          </p:cNvSpPr>
          <p:nvPr/>
        </p:nvSpPr>
        <p:spPr bwMode="auto">
          <a:xfrm>
            <a:off x="2719388" y="2206625"/>
            <a:ext cx="376237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94" name="Rectangle 37"/>
          <p:cNvSpPr>
            <a:spLocks noChangeArrowheads="1"/>
          </p:cNvSpPr>
          <p:nvPr/>
        </p:nvSpPr>
        <p:spPr bwMode="auto">
          <a:xfrm>
            <a:off x="3419475" y="2193925"/>
            <a:ext cx="376238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95" name="Rectangle 5"/>
          <p:cNvSpPr>
            <a:spLocks noChangeArrowheads="1"/>
          </p:cNvSpPr>
          <p:nvPr/>
        </p:nvSpPr>
        <p:spPr bwMode="auto">
          <a:xfrm>
            <a:off x="4233863" y="3025775"/>
            <a:ext cx="519112" cy="1323975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rgbClr val="FFFFFF"/>
              </a:gs>
              <a:gs pos="100000">
                <a:srgbClr val="CCFFCC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 eaLnBrk="0" hangingPunct="0"/>
            <a:r>
              <a:rPr lang="ja-JP" altLang="en-US" sz="1600">
                <a:latin typeface="ＭＳ Ｐゴシック" charset="-128"/>
              </a:rPr>
              <a:t>物流</a:t>
            </a:r>
          </a:p>
        </p:txBody>
      </p:sp>
      <p:cxnSp>
        <p:nvCxnSpPr>
          <p:cNvPr id="32796" name="AutoShape 17"/>
          <p:cNvCxnSpPr>
            <a:cxnSpLocks noChangeShapeType="1"/>
            <a:stCxn id="32795" idx="3"/>
            <a:endCxn id="32777" idx="1"/>
          </p:cNvCxnSpPr>
          <p:nvPr/>
        </p:nvCxnSpPr>
        <p:spPr bwMode="auto">
          <a:xfrm>
            <a:off x="4752975" y="3687763"/>
            <a:ext cx="285750" cy="1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7" name="AutoShape 25"/>
          <p:cNvCxnSpPr>
            <a:cxnSpLocks noChangeShapeType="1"/>
            <a:stCxn id="32780" idx="0"/>
            <a:endCxn id="32775" idx="2"/>
          </p:cNvCxnSpPr>
          <p:nvPr/>
        </p:nvCxnSpPr>
        <p:spPr bwMode="auto">
          <a:xfrm rot="16200000" flipV="1">
            <a:off x="2303463" y="4440238"/>
            <a:ext cx="458787" cy="2619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2798" name="AutoShape 25"/>
          <p:cNvCxnSpPr>
            <a:cxnSpLocks noChangeShapeType="1"/>
            <a:stCxn id="32780" idx="0"/>
            <a:endCxn id="32776" idx="2"/>
          </p:cNvCxnSpPr>
          <p:nvPr/>
        </p:nvCxnSpPr>
        <p:spPr bwMode="auto">
          <a:xfrm rot="5400000" flipH="1" flipV="1">
            <a:off x="2826544" y="4187031"/>
            <a:ext cx="450850" cy="7762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23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B8F837FA-9D5D-45B4-9249-46D24E753911}" type="slidenum">
              <a:rPr lang="en-US" altLang="ja-JP"/>
              <a:pPr>
                <a:defRPr/>
              </a:pPr>
              <a:t>13</a:t>
            </a:fld>
            <a:r>
              <a:rPr lang="en-US" altLang="ja-JP"/>
              <a:t>-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1800" smtClean="0"/>
              <a:t>マーケティングプラン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828675"/>
            <a:ext cx="7883525" cy="6540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ja-JP" sz="1400" smtClean="0"/>
              <a:t>■</a:t>
            </a:r>
            <a:r>
              <a:rPr lang="ja-JP" altLang="en-US" sz="1400" smtClean="0"/>
              <a:t>　現在想定している商品、価格、チャネル、プロモーションに関する主な特徴は以下のとおりである。</a:t>
            </a:r>
          </a:p>
        </p:txBody>
      </p:sp>
      <p:graphicFrame>
        <p:nvGraphicFramePr>
          <p:cNvPr id="108568" name="Group 24"/>
          <p:cNvGraphicFramePr>
            <a:graphicFrameLocks noGrp="1"/>
          </p:cNvGraphicFramePr>
          <p:nvPr>
            <p:ph sz="half" idx="2"/>
          </p:nvPr>
        </p:nvGraphicFramePr>
        <p:xfrm>
          <a:off x="498475" y="1392238"/>
          <a:ext cx="8247063" cy="4487862"/>
        </p:xfrm>
        <a:graphic>
          <a:graphicData uri="http://schemas.openxmlformats.org/drawingml/2006/table">
            <a:tbl>
              <a:tblPr/>
              <a:tblGrid>
                <a:gridCol w="4205288"/>
                <a:gridCol w="4041775"/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ＭＳ Ｐゴシック" charset="-128"/>
                        </a:rPr>
                        <a:t>商品・サービス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CCCC"/>
                        </a:gs>
                        <a:gs pos="50000">
                          <a:schemeClr val="bg1"/>
                        </a:gs>
                        <a:gs pos="100000">
                          <a:srgbClr val="FFCC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ＭＳ Ｐゴシック" charset="-128"/>
                        </a:rPr>
                        <a:t>価　　格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CCCC"/>
                        </a:gs>
                        <a:gs pos="50000">
                          <a:schemeClr val="bg1"/>
                        </a:gs>
                        <a:gs pos="100000">
                          <a:srgbClr val="FFCCCC"/>
                        </a:gs>
                      </a:gsLst>
                      <a:lin ang="5400000" scaled="1"/>
                    </a:gradFill>
                  </a:tcPr>
                </a:tc>
              </a:tr>
              <a:tr h="204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ＭＳ Ｐゴシック" charset="-128"/>
                        </a:rPr>
                        <a:t>チャネル</a:t>
                      </a:r>
                    </a:p>
                  </a:txBody>
                  <a:tcPr marL="90000" marR="90000" marT="46800" marB="4680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CCCC"/>
                        </a:gs>
                        <a:gs pos="50000">
                          <a:schemeClr val="bg1"/>
                        </a:gs>
                        <a:gs pos="100000">
                          <a:srgbClr val="FFCCCC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ＭＳ Ｐゴシック" charset="-128"/>
                        </a:rPr>
                        <a:t>プロモーション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CCCC"/>
                        </a:gs>
                        <a:gs pos="50000">
                          <a:schemeClr val="bg1"/>
                        </a:gs>
                        <a:gs pos="100000">
                          <a:srgbClr val="FFCCCC"/>
                        </a:gs>
                      </a:gsLst>
                      <a:lin ang="5400000" scaled="1"/>
                    </a:gradFill>
                  </a:tcPr>
                </a:tc>
              </a:tr>
              <a:tr h="178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A40FCECD-3CA9-4EE9-9A43-4969527CF381}" type="slidenum">
              <a:rPr lang="en-US" altLang="ja-JP"/>
              <a:pPr>
                <a:defRPr/>
              </a:pPr>
              <a:t>14</a:t>
            </a:fld>
            <a:r>
              <a:rPr lang="en-US" altLang="ja-JP"/>
              <a:t>-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当社が取り組むべき必然性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AutoNum type="arabicPeriod"/>
            </a:pPr>
            <a:r>
              <a:rPr lang="ja-JP" altLang="en-US" smtClean="0"/>
              <a:t>企業理念・経営ビジョンとの整合性</a:t>
            </a:r>
          </a:p>
          <a:p>
            <a:pPr eaLnBrk="1" hangingPunct="1">
              <a:buFont typeface="Wingdings" pitchFamily="2" charset="2"/>
              <a:buAutoNum type="arabicPeriod"/>
            </a:pPr>
            <a:endParaRPr lang="ja-JP" altLang="en-US" smtClean="0"/>
          </a:p>
          <a:p>
            <a:pPr eaLnBrk="1" hangingPunct="1">
              <a:buFont typeface="Wingdings" pitchFamily="2" charset="2"/>
              <a:buAutoNum type="arabicPeriod"/>
            </a:pPr>
            <a:r>
              <a:rPr lang="ja-JP" altLang="en-US" smtClean="0"/>
              <a:t>活かせる経営資源とその優位性</a:t>
            </a:r>
          </a:p>
          <a:p>
            <a:pPr eaLnBrk="1" hangingPunct="1">
              <a:buFont typeface="Wingdings" pitchFamily="2" charset="2"/>
              <a:buAutoNum type="arabicPeriod"/>
            </a:pPr>
            <a:endParaRPr lang="ja-JP" altLang="en-US" smtClean="0"/>
          </a:p>
          <a:p>
            <a:pPr eaLnBrk="1" hangingPunct="1">
              <a:buFont typeface="Wingdings" pitchFamily="2" charset="2"/>
              <a:buAutoNum type="arabicPeriod"/>
            </a:pPr>
            <a:r>
              <a:rPr lang="ja-JP" altLang="en-US" smtClean="0"/>
              <a:t>当社グループの成長にもたらされるもの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B7857190-5A4D-40BC-A33E-4B403A6EBAA4}" type="slidenum">
              <a:rPr lang="en-US" altLang="ja-JP"/>
              <a:pPr>
                <a:defRPr/>
              </a:pPr>
              <a:t>15</a:t>
            </a:fld>
            <a:r>
              <a:rPr lang="en-US" altLang="ja-JP"/>
              <a:t>-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81000" indent="-381000" eaLnBrk="1" hangingPunct="1"/>
            <a:r>
              <a:rPr lang="ja-JP" altLang="en-US" smtClean="0"/>
              <a:t>競争優位性（活かせる強み、経営資源を含む）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活かせる強み</a:t>
            </a:r>
          </a:p>
          <a:p>
            <a:pPr lvl="1" eaLnBrk="1" hangingPunct="1"/>
            <a:r>
              <a:rPr lang="ja-JP" altLang="en-US" smtClean="0"/>
              <a:t>テキスト入る</a:t>
            </a:r>
          </a:p>
          <a:p>
            <a:pPr lvl="1" eaLnBrk="1" hangingPunct="1"/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2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4BEC60B9-3D8A-449D-B932-D0FC0784A41C}" type="slidenum">
              <a:rPr lang="en-US" altLang="ja-JP"/>
              <a:pPr>
                <a:defRPr/>
              </a:pPr>
              <a:t>16</a:t>
            </a:fld>
            <a:r>
              <a:rPr lang="en-US" altLang="ja-JP"/>
              <a:t>-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1800" smtClean="0"/>
              <a:t>事業化方法とステップ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800100"/>
            <a:ext cx="8129587" cy="1074738"/>
          </a:xfrm>
        </p:spPr>
        <p:txBody>
          <a:bodyPr/>
          <a:lstStyle/>
          <a:p>
            <a:pPr eaLnBrk="1" hangingPunct="1"/>
            <a:r>
              <a:rPr lang="ja-JP" altLang="en-US" smtClean="0"/>
              <a:t>あいうえお</a:t>
            </a:r>
          </a:p>
          <a:p>
            <a:pPr eaLnBrk="1" hangingPunct="1"/>
            <a:endParaRPr lang="en-US" altLang="ja-JP" smtClean="0"/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519113" y="5437188"/>
            <a:ext cx="1397000" cy="346075"/>
          </a:xfrm>
          <a:prstGeom prst="rect">
            <a:avLst/>
          </a:prstGeom>
          <a:gradFill rotWithShape="1">
            <a:gsLst>
              <a:gs pos="0">
                <a:srgbClr val="FFCC99">
                  <a:alpha val="39999"/>
                </a:srgbClr>
              </a:gs>
              <a:gs pos="50000">
                <a:srgbClr val="FFFFFF"/>
              </a:gs>
              <a:gs pos="100000">
                <a:srgbClr val="FFCC99">
                  <a:alpha val="39999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ja-JP" altLang="en-US" sz="1600" b="1"/>
              <a:t>現在</a:t>
            </a:r>
            <a:endParaRPr lang="ja-JP" altLang="en-US" sz="1600"/>
          </a:p>
        </p:txBody>
      </p:sp>
      <p:sp>
        <p:nvSpPr>
          <p:cNvPr id="39944" name="Text Box 5"/>
          <p:cNvSpPr txBox="1">
            <a:spLocks noChangeArrowheads="1"/>
          </p:cNvSpPr>
          <p:nvPr/>
        </p:nvSpPr>
        <p:spPr bwMode="auto">
          <a:xfrm>
            <a:off x="2282825" y="4186238"/>
            <a:ext cx="1785938" cy="314325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rgbClr val="FFFFFF"/>
              </a:gs>
              <a:gs pos="100000">
                <a:srgbClr val="FFFF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b="1"/>
              <a:t>1</a:t>
            </a:r>
            <a:r>
              <a:rPr lang="en-US" altLang="ja-JP" sz="1400" b="1" baseline="30000"/>
              <a:t>st</a:t>
            </a:r>
            <a:r>
              <a:rPr lang="ja-JP" altLang="en-US" sz="1400" b="1"/>
              <a:t>ステップ：○○期</a:t>
            </a:r>
            <a:endParaRPr lang="ja-JP" altLang="en-US" sz="1400"/>
          </a:p>
        </p:txBody>
      </p:sp>
      <p:sp>
        <p:nvSpPr>
          <p:cNvPr id="39945" name="Text Box 6"/>
          <p:cNvSpPr txBox="1">
            <a:spLocks noChangeArrowheads="1"/>
          </p:cNvSpPr>
          <p:nvPr/>
        </p:nvSpPr>
        <p:spPr bwMode="auto">
          <a:xfrm>
            <a:off x="4652963" y="2705100"/>
            <a:ext cx="1730375" cy="314325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50000">
                <a:srgbClr val="FFFFFF"/>
              </a:gs>
              <a:gs pos="100000">
                <a:srgbClr val="FFCC9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b="1"/>
              <a:t>2</a:t>
            </a:r>
            <a:r>
              <a:rPr lang="en-US" altLang="ja-JP" sz="1400" b="1" baseline="30000"/>
              <a:t>nd</a:t>
            </a:r>
            <a:r>
              <a:rPr lang="ja-JP" altLang="en-US" sz="1400" b="1"/>
              <a:t>ステップ：○○期</a:t>
            </a:r>
            <a:endParaRPr lang="ja-JP" altLang="en-US" sz="1400"/>
          </a:p>
        </p:txBody>
      </p:sp>
      <p:sp>
        <p:nvSpPr>
          <p:cNvPr id="39946" name="Text Box 7"/>
          <p:cNvSpPr txBox="1">
            <a:spLocks noChangeArrowheads="1"/>
          </p:cNvSpPr>
          <p:nvPr/>
        </p:nvSpPr>
        <p:spPr bwMode="auto">
          <a:xfrm>
            <a:off x="7035800" y="1514475"/>
            <a:ext cx="1755775" cy="314325"/>
          </a:xfrm>
          <a:prstGeom prst="rect">
            <a:avLst/>
          </a:prstGeom>
          <a:gradFill rotWithShape="1">
            <a:gsLst>
              <a:gs pos="0">
                <a:srgbClr val="FFCCFF"/>
              </a:gs>
              <a:gs pos="50000">
                <a:srgbClr val="FFFFFF"/>
              </a:gs>
              <a:gs pos="100000">
                <a:srgbClr val="FF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b="1"/>
              <a:t>3</a:t>
            </a:r>
            <a:r>
              <a:rPr lang="en-US" altLang="ja-JP" sz="1400" b="1" baseline="30000"/>
              <a:t>rd</a:t>
            </a:r>
            <a:r>
              <a:rPr lang="ja-JP" altLang="en-US" sz="1400" b="1"/>
              <a:t>ステップ：○○期</a:t>
            </a:r>
            <a:endParaRPr lang="ja-JP" altLang="en-US" sz="1400"/>
          </a:p>
        </p:txBody>
      </p:sp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461963" y="5894388"/>
            <a:ext cx="1273175" cy="479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ja-JP" altLang="en-U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準備</a:t>
            </a:r>
          </a:p>
        </p:txBody>
      </p:sp>
      <p:sp>
        <p:nvSpPr>
          <p:cNvPr id="39948" name="Text Box 9"/>
          <p:cNvSpPr txBox="1">
            <a:spLocks noChangeArrowheads="1"/>
          </p:cNvSpPr>
          <p:nvPr/>
        </p:nvSpPr>
        <p:spPr bwMode="auto">
          <a:xfrm>
            <a:off x="2005013" y="4654550"/>
            <a:ext cx="2365375" cy="1273175"/>
          </a:xfrm>
          <a:prstGeom prst="rect">
            <a:avLst/>
          </a:prstGeom>
          <a:gradFill rotWithShape="1">
            <a:gsLst>
              <a:gs pos="0">
                <a:srgbClr val="FFFF99">
                  <a:alpha val="39998"/>
                </a:srgbClr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ja-JP" sz="1200"/>
          </a:p>
        </p:txBody>
      </p:sp>
      <p:sp>
        <p:nvSpPr>
          <p:cNvPr id="112650" name="Text Box 10"/>
          <p:cNvSpPr txBox="1">
            <a:spLocks noChangeArrowheads="1"/>
          </p:cNvSpPr>
          <p:nvPr/>
        </p:nvSpPr>
        <p:spPr bwMode="auto">
          <a:xfrm>
            <a:off x="361950" y="5934075"/>
            <a:ext cx="1620838" cy="509588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altLang="ja-JP" sz="1600" b="1">
                <a:effectLst>
                  <a:outerShdw blurRad="38100" dist="38100" dir="2700000" algn="tl">
                    <a:srgbClr val="FFFFFF"/>
                  </a:outerShdw>
                </a:effectLst>
                <a:latin typeface="ＭＳ Ｐゴシック" charset="-128"/>
              </a:rPr>
              <a:t>【</a:t>
            </a:r>
            <a:r>
              <a:rPr lang="ja-JP" altLang="en-US" sz="1600" b="1">
                <a:effectLst>
                  <a:outerShdw blurRad="38100" dist="38100" dir="2700000" algn="tl">
                    <a:srgbClr val="FFFFFF"/>
                  </a:outerShdw>
                </a:effectLst>
                <a:latin typeface="ＭＳ Ｐゴシック" charset="-128"/>
              </a:rPr>
              <a:t>準備段階</a:t>
            </a:r>
            <a:r>
              <a:rPr lang="en-US" altLang="ja-JP" sz="1600" b="1">
                <a:effectLst>
                  <a:outerShdw blurRad="38100" dist="38100" dir="2700000" algn="tl">
                    <a:srgbClr val="FFFFFF"/>
                  </a:outerShdw>
                </a:effectLst>
                <a:latin typeface="ＭＳ Ｐゴシック" charset="-128"/>
              </a:rPr>
              <a:t>】</a:t>
            </a:r>
          </a:p>
        </p:txBody>
      </p:sp>
      <p:sp>
        <p:nvSpPr>
          <p:cNvPr id="39950" name="Text Box 11"/>
          <p:cNvSpPr txBox="1">
            <a:spLocks noChangeArrowheads="1"/>
          </p:cNvSpPr>
          <p:nvPr/>
        </p:nvSpPr>
        <p:spPr bwMode="auto">
          <a:xfrm>
            <a:off x="4351338" y="3190875"/>
            <a:ext cx="2363787" cy="1454150"/>
          </a:xfrm>
          <a:prstGeom prst="rect">
            <a:avLst/>
          </a:prstGeom>
          <a:gradFill rotWithShape="1">
            <a:gsLst>
              <a:gs pos="0">
                <a:srgbClr val="FF9900">
                  <a:alpha val="39998"/>
                </a:srgbClr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ja-JP" sz="1200"/>
          </a:p>
        </p:txBody>
      </p:sp>
      <p:sp>
        <p:nvSpPr>
          <p:cNvPr id="39951" name="Text Box 12"/>
          <p:cNvSpPr txBox="1">
            <a:spLocks noChangeArrowheads="1"/>
          </p:cNvSpPr>
          <p:nvPr/>
        </p:nvSpPr>
        <p:spPr bwMode="auto">
          <a:xfrm>
            <a:off x="6746875" y="1982788"/>
            <a:ext cx="2185988" cy="1692275"/>
          </a:xfrm>
          <a:prstGeom prst="rect">
            <a:avLst/>
          </a:prstGeom>
          <a:gradFill rotWithShape="1">
            <a:gsLst>
              <a:gs pos="0">
                <a:srgbClr val="FF99FF">
                  <a:alpha val="39998"/>
                </a:srgbClr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ja-JP" altLang="ja-JP" sz="1200"/>
          </a:p>
        </p:txBody>
      </p:sp>
      <p:sp>
        <p:nvSpPr>
          <p:cNvPr id="39952" name="Freeform 13"/>
          <p:cNvSpPr>
            <a:spLocks/>
          </p:cNvSpPr>
          <p:nvPr/>
        </p:nvSpPr>
        <p:spPr bwMode="auto">
          <a:xfrm>
            <a:off x="376238" y="1978025"/>
            <a:ext cx="8543925" cy="3943350"/>
          </a:xfrm>
          <a:custGeom>
            <a:avLst/>
            <a:gdLst>
              <a:gd name="T0" fmla="*/ 0 w 5566"/>
              <a:gd name="T1" fmla="*/ 2147483647 h 2484"/>
              <a:gd name="T2" fmla="*/ 2147483647 w 5566"/>
              <a:gd name="T3" fmla="*/ 2147483647 h 2484"/>
              <a:gd name="T4" fmla="*/ 2147483647 w 5566"/>
              <a:gd name="T5" fmla="*/ 2147483647 h 2484"/>
              <a:gd name="T6" fmla="*/ 2147483647 w 5566"/>
              <a:gd name="T7" fmla="*/ 2147483647 h 2484"/>
              <a:gd name="T8" fmla="*/ 2147483647 w 5566"/>
              <a:gd name="T9" fmla="*/ 2147483647 h 2484"/>
              <a:gd name="T10" fmla="*/ 2147483647 w 5566"/>
              <a:gd name="T11" fmla="*/ 2147483647 h 2484"/>
              <a:gd name="T12" fmla="*/ 2147483647 w 5566"/>
              <a:gd name="T13" fmla="*/ 0 h 2484"/>
              <a:gd name="T14" fmla="*/ 2147483647 w 5566"/>
              <a:gd name="T15" fmla="*/ 0 h 248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566"/>
              <a:gd name="T25" fmla="*/ 0 h 2484"/>
              <a:gd name="T26" fmla="*/ 5566 w 5566"/>
              <a:gd name="T27" fmla="*/ 2484 h 248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566" h="2484">
                <a:moveTo>
                  <a:pt x="0" y="2484"/>
                </a:moveTo>
                <a:lnTo>
                  <a:pt x="1052" y="2474"/>
                </a:lnTo>
                <a:lnTo>
                  <a:pt x="1052" y="1681"/>
                </a:lnTo>
                <a:lnTo>
                  <a:pt x="2582" y="1681"/>
                </a:lnTo>
                <a:lnTo>
                  <a:pt x="2582" y="756"/>
                </a:lnTo>
                <a:lnTo>
                  <a:pt x="4150" y="756"/>
                </a:lnTo>
                <a:lnTo>
                  <a:pt x="4150" y="0"/>
                </a:lnTo>
                <a:lnTo>
                  <a:pt x="556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9953" name="AutoShape 14"/>
          <p:cNvSpPr>
            <a:spLocks noChangeArrowheads="1"/>
          </p:cNvSpPr>
          <p:nvPr/>
        </p:nvSpPr>
        <p:spPr bwMode="auto">
          <a:xfrm>
            <a:off x="390525" y="6211888"/>
            <a:ext cx="8610600" cy="277812"/>
          </a:xfrm>
          <a:prstGeom prst="rightArrow">
            <a:avLst>
              <a:gd name="adj1" fmla="val 42361"/>
              <a:gd name="adj2" fmla="val 329889"/>
            </a:avLst>
          </a:prstGeom>
          <a:gradFill rotWithShape="0">
            <a:gsLst>
              <a:gs pos="0">
                <a:srgbClr val="FFCC99"/>
              </a:gs>
              <a:gs pos="100000">
                <a:srgbClr val="FF00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655" name="Rectangle 15"/>
          <p:cNvSpPr>
            <a:spLocks noChangeArrowheads="1"/>
          </p:cNvSpPr>
          <p:nvPr/>
        </p:nvSpPr>
        <p:spPr bwMode="auto">
          <a:xfrm>
            <a:off x="7118350" y="5945188"/>
            <a:ext cx="10636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時間</a:t>
            </a:r>
          </a:p>
        </p:txBody>
      </p:sp>
      <p:sp>
        <p:nvSpPr>
          <p:cNvPr id="112656" name="Rectangle 16"/>
          <p:cNvSpPr>
            <a:spLocks noChangeArrowheads="1"/>
          </p:cNvSpPr>
          <p:nvPr/>
        </p:nvSpPr>
        <p:spPr bwMode="auto">
          <a:xfrm>
            <a:off x="2044700" y="4637088"/>
            <a:ext cx="2324100" cy="1408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en-US" altLang="ja-JP" sz="1600" b="1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【○○</a:t>
            </a:r>
            <a:r>
              <a:rPr lang="ja-JP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段階</a:t>
            </a:r>
            <a:r>
              <a:rPr lang="en-US" altLang="ja-JP" sz="1600" b="1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】</a:t>
            </a:r>
          </a:p>
        </p:txBody>
      </p:sp>
      <p:sp>
        <p:nvSpPr>
          <p:cNvPr id="112657" name="Rectangle 17"/>
          <p:cNvSpPr>
            <a:spLocks noChangeArrowheads="1"/>
          </p:cNvSpPr>
          <p:nvPr/>
        </p:nvSpPr>
        <p:spPr bwMode="auto">
          <a:xfrm>
            <a:off x="4416425" y="3249613"/>
            <a:ext cx="2324100" cy="1108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en-US" altLang="ja-JP" sz="1600" b="1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【○○</a:t>
            </a:r>
            <a:r>
              <a:rPr lang="ja-JP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段階</a:t>
            </a:r>
            <a:r>
              <a:rPr lang="en-US" altLang="ja-JP" sz="1600" b="1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】</a:t>
            </a:r>
          </a:p>
          <a:p>
            <a:pPr eaLnBrk="0" hangingPunct="0">
              <a:defRPr/>
            </a:pPr>
            <a:endParaRPr lang="en-US" altLang="ja-JP" sz="1400">
              <a:latin typeface="ＭＳ Ｐゴシック" charset="-128"/>
            </a:endParaRPr>
          </a:p>
        </p:txBody>
      </p:sp>
      <p:sp>
        <p:nvSpPr>
          <p:cNvPr id="112658" name="Rectangle 18"/>
          <p:cNvSpPr>
            <a:spLocks noChangeArrowheads="1"/>
          </p:cNvSpPr>
          <p:nvPr/>
        </p:nvSpPr>
        <p:spPr bwMode="auto">
          <a:xfrm>
            <a:off x="6823075" y="2039938"/>
            <a:ext cx="2052638" cy="974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en-US" altLang="ja-JP" sz="1600" b="1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【○○</a:t>
            </a:r>
            <a:r>
              <a:rPr lang="ja-JP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段階</a:t>
            </a:r>
            <a:r>
              <a:rPr lang="en-US" altLang="ja-JP" sz="1600" b="1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】</a:t>
            </a:r>
          </a:p>
          <a:p>
            <a:pPr eaLnBrk="0" hangingPunct="0">
              <a:defRPr/>
            </a:pPr>
            <a:endParaRPr lang="en-US" altLang="ja-JP" sz="1400">
              <a:latin typeface="ＭＳ Ｐゴシック" charset="-128"/>
            </a:endParaRPr>
          </a:p>
        </p:txBody>
      </p:sp>
      <p:sp>
        <p:nvSpPr>
          <p:cNvPr id="39958" name="AutoShape 19"/>
          <p:cNvSpPr>
            <a:spLocks noChangeArrowheads="1"/>
          </p:cNvSpPr>
          <p:nvPr/>
        </p:nvSpPr>
        <p:spPr bwMode="auto">
          <a:xfrm rot="-1338304">
            <a:off x="561975" y="4745038"/>
            <a:ext cx="1404938" cy="333375"/>
          </a:xfrm>
          <a:prstGeom prst="rightArrow">
            <a:avLst>
              <a:gd name="adj1" fmla="val 50000"/>
              <a:gd name="adj2" fmla="val 105357"/>
            </a:avLst>
          </a:prstGeom>
          <a:gradFill rotWithShape="1">
            <a:gsLst>
              <a:gs pos="0">
                <a:srgbClr val="FFFFCC"/>
              </a:gs>
              <a:gs pos="100000">
                <a:srgbClr val="FFCC99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9959" name="AutoShape 20"/>
          <p:cNvSpPr>
            <a:spLocks noChangeArrowheads="1"/>
          </p:cNvSpPr>
          <p:nvPr/>
        </p:nvSpPr>
        <p:spPr bwMode="auto">
          <a:xfrm rot="-1599649">
            <a:off x="2352675" y="3421063"/>
            <a:ext cx="1790700" cy="333375"/>
          </a:xfrm>
          <a:prstGeom prst="rightArrow">
            <a:avLst>
              <a:gd name="adj1" fmla="val 50000"/>
              <a:gd name="adj2" fmla="val 134286"/>
            </a:avLst>
          </a:prstGeom>
          <a:gradFill rotWithShape="1">
            <a:gsLst>
              <a:gs pos="0">
                <a:srgbClr val="FFFF99"/>
              </a:gs>
              <a:gs pos="100000">
                <a:srgbClr val="FF9933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9960" name="AutoShape 21"/>
          <p:cNvSpPr>
            <a:spLocks noChangeArrowheads="1"/>
          </p:cNvSpPr>
          <p:nvPr/>
        </p:nvSpPr>
        <p:spPr bwMode="auto">
          <a:xfrm rot="-1400691">
            <a:off x="4791075" y="1993900"/>
            <a:ext cx="1790700" cy="333375"/>
          </a:xfrm>
          <a:prstGeom prst="rightArrow">
            <a:avLst>
              <a:gd name="adj1" fmla="val 50000"/>
              <a:gd name="adj2" fmla="val 134286"/>
            </a:avLst>
          </a:prstGeom>
          <a:gradFill rotWithShape="1">
            <a:gsLst>
              <a:gs pos="0">
                <a:srgbClr val="FFFFFF"/>
              </a:gs>
              <a:gs pos="100000">
                <a:srgbClr val="FF7C8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662" name="Rectangle 22"/>
          <p:cNvSpPr>
            <a:spLocks noChangeArrowheads="1"/>
          </p:cNvSpPr>
          <p:nvPr/>
        </p:nvSpPr>
        <p:spPr bwMode="auto">
          <a:xfrm>
            <a:off x="6791325" y="3644900"/>
            <a:ext cx="2203450" cy="1408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9388" indent="-179388" eaLnBrk="0" hangingPunct="0">
              <a:defRPr/>
            </a:pPr>
            <a:r>
              <a:rPr lang="en-US" altLang="ja-JP" sz="1400" u="sng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【</a:t>
            </a:r>
            <a:r>
              <a:rPr lang="ja-JP" altLang="en-US" sz="1400" u="sng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当該ステップの取り組み</a:t>
            </a:r>
            <a:r>
              <a:rPr lang="en-US" altLang="ja-JP" sz="1400" u="sng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】</a:t>
            </a:r>
          </a:p>
          <a:p>
            <a:pPr marL="179388" indent="-179388" eaLnBrk="0" hangingPunct="0">
              <a:buFontTx/>
              <a:buChar char="•"/>
              <a:defRPr/>
            </a:pPr>
            <a:endParaRPr lang="en-US" altLang="ja-JP" sz="1400">
              <a:latin typeface="ＭＳ Ｐゴシック" charset="-128"/>
            </a:endParaRPr>
          </a:p>
        </p:txBody>
      </p:sp>
      <p:sp>
        <p:nvSpPr>
          <p:cNvPr id="112663" name="Rectangle 23"/>
          <p:cNvSpPr>
            <a:spLocks noChangeArrowheads="1"/>
          </p:cNvSpPr>
          <p:nvPr/>
        </p:nvSpPr>
        <p:spPr bwMode="auto">
          <a:xfrm>
            <a:off x="4381500" y="4633913"/>
            <a:ext cx="2324100" cy="1408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9388" indent="-179388" eaLnBrk="0" hangingPunct="0">
              <a:defRPr/>
            </a:pPr>
            <a:r>
              <a:rPr lang="en-US" altLang="ja-JP" sz="1400" u="sng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【</a:t>
            </a:r>
            <a:r>
              <a:rPr lang="ja-JP" altLang="en-US" sz="1400" u="sng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当該ステップの取り組み</a:t>
            </a:r>
            <a:r>
              <a:rPr lang="en-US" altLang="ja-JP" sz="1400" u="sng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】</a:t>
            </a:r>
          </a:p>
          <a:p>
            <a:pPr marL="179388" indent="-179388" eaLnBrk="0" hangingPunct="0">
              <a:buFontTx/>
              <a:buBlip>
                <a:blip r:embed="rId3"/>
              </a:buBlip>
              <a:defRPr/>
            </a:pPr>
            <a:endParaRPr lang="en-US" altLang="ja-JP" sz="1400">
              <a:latin typeface="ＭＳ Ｐゴシック" charset="-128"/>
            </a:endParaRPr>
          </a:p>
        </p:txBody>
      </p:sp>
      <p:sp>
        <p:nvSpPr>
          <p:cNvPr id="112664" name="Rectangle 24"/>
          <p:cNvSpPr>
            <a:spLocks noChangeArrowheads="1"/>
          </p:cNvSpPr>
          <p:nvPr/>
        </p:nvSpPr>
        <p:spPr bwMode="auto">
          <a:xfrm>
            <a:off x="2052638" y="5546725"/>
            <a:ext cx="2324100" cy="658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9388" indent="-179388" eaLnBrk="0" hangingPunct="0">
              <a:defRPr/>
            </a:pPr>
            <a:r>
              <a:rPr lang="en-US" altLang="ja-JP" sz="1400" u="sng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【</a:t>
            </a:r>
            <a:r>
              <a:rPr lang="ja-JP" altLang="en-US" sz="1400" u="sng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当該ステップの取り組み</a:t>
            </a:r>
            <a:r>
              <a:rPr lang="en-US" altLang="ja-JP" sz="1400" u="sng">
                <a:effectLst>
                  <a:outerShdw blurRad="38100" dist="38100" dir="2700000" algn="tl">
                    <a:srgbClr val="C0C0C0"/>
                  </a:outerShdw>
                </a:effectLst>
                <a:latin typeface="ＭＳ Ｐゴシック" charset="-128"/>
              </a:rPr>
              <a:t>】</a:t>
            </a:r>
          </a:p>
        </p:txBody>
      </p:sp>
      <p:sp>
        <p:nvSpPr>
          <p:cNvPr id="39964" name="AutoShape 25"/>
          <p:cNvSpPr>
            <a:spLocks noChangeArrowheads="1"/>
          </p:cNvSpPr>
          <p:nvPr/>
        </p:nvSpPr>
        <p:spPr bwMode="auto">
          <a:xfrm rot="-5400000">
            <a:off x="-1881187" y="3938588"/>
            <a:ext cx="4614862" cy="284162"/>
          </a:xfrm>
          <a:prstGeom prst="rightArrow">
            <a:avLst>
              <a:gd name="adj1" fmla="val 42361"/>
              <a:gd name="adj2" fmla="val 172853"/>
            </a:avLst>
          </a:prstGeom>
          <a:gradFill rotWithShape="0">
            <a:gsLst>
              <a:gs pos="0">
                <a:srgbClr val="FF6600"/>
              </a:gs>
              <a:gs pos="100000">
                <a:srgbClr val="FFCC6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666" name="Rectangle 26"/>
          <p:cNvSpPr>
            <a:spLocks noChangeArrowheads="1"/>
          </p:cNvSpPr>
          <p:nvPr/>
        </p:nvSpPr>
        <p:spPr bwMode="auto">
          <a:xfrm>
            <a:off x="95250" y="1995488"/>
            <a:ext cx="314325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>
              <a:defRPr/>
            </a:pPr>
            <a:r>
              <a:rPr lang="ja-JP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事業の成長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A9500164-4020-4AFE-9A74-A7ECF4DD3365}" type="slidenum">
              <a:rPr lang="en-US" altLang="ja-JP"/>
              <a:pPr>
                <a:defRPr/>
              </a:pPr>
              <a:t>17</a:t>
            </a:fld>
            <a:r>
              <a:rPr lang="en-US" altLang="ja-JP"/>
              <a:t>-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事業収支の前提条件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8613" y="765175"/>
            <a:ext cx="7772400" cy="4032250"/>
          </a:xfrm>
        </p:spPr>
        <p:txBody>
          <a:bodyPr/>
          <a:lstStyle/>
          <a:p>
            <a:pPr eaLnBrk="1" hangingPunct="1"/>
            <a:r>
              <a:rPr lang="ja-JP" altLang="en-US" smtClean="0"/>
              <a:t>売上げ関係</a:t>
            </a:r>
          </a:p>
          <a:p>
            <a:pPr lvl="1" eaLnBrk="1" hangingPunct="1"/>
            <a:endParaRPr lang="ja-JP" altLang="en-US" smtClean="0"/>
          </a:p>
          <a:p>
            <a:pPr lvl="1" eaLnBrk="1" hangingPunct="1"/>
            <a:endParaRPr lang="ja-JP" altLang="en-US" smtClean="0"/>
          </a:p>
          <a:p>
            <a:pPr eaLnBrk="1" hangingPunct="1"/>
            <a:r>
              <a:rPr lang="ja-JP" altLang="en-US" smtClean="0"/>
              <a:t>原価関係</a:t>
            </a:r>
          </a:p>
          <a:p>
            <a:pPr lvl="1" eaLnBrk="1" hangingPunct="1"/>
            <a:endParaRPr lang="ja-JP" altLang="en-US" smtClean="0"/>
          </a:p>
          <a:p>
            <a:pPr lvl="1" eaLnBrk="1" hangingPunct="1"/>
            <a:endParaRPr lang="ja-JP" altLang="en-US" smtClean="0"/>
          </a:p>
          <a:p>
            <a:pPr eaLnBrk="1" hangingPunct="1"/>
            <a:r>
              <a:rPr lang="ja-JP" altLang="en-US" smtClean="0"/>
              <a:t>販管費関係</a:t>
            </a:r>
          </a:p>
          <a:p>
            <a:pPr lvl="1" eaLnBrk="1" hangingPunct="1"/>
            <a:endParaRPr lang="ja-JP" altLang="en-US" smtClean="0"/>
          </a:p>
          <a:p>
            <a:pPr lvl="1" eaLnBrk="1" hangingPunct="1"/>
            <a:endParaRPr lang="ja-JP" altLang="en-US" smtClean="0"/>
          </a:p>
          <a:p>
            <a:pPr eaLnBrk="1" hangingPunct="1"/>
            <a:r>
              <a:rPr lang="ja-JP" altLang="en-US" smtClean="0"/>
              <a:t>投資関係</a:t>
            </a:r>
          </a:p>
          <a:p>
            <a:pPr lvl="1" eaLnBrk="1" hangingPunct="1"/>
            <a:endParaRPr lang="ja-JP" altLang="en-US" smtClean="0"/>
          </a:p>
          <a:p>
            <a:pPr lvl="1" eaLnBrk="1" hangingPunct="1"/>
            <a:endParaRPr lang="en-US" altLang="ja-JP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722B5F7B-CCDA-4093-8A06-48C9F3A5B779}" type="slidenum">
              <a:rPr lang="en-US" altLang="ja-JP"/>
              <a:pPr>
                <a:defRPr/>
              </a:pPr>
              <a:t>18</a:t>
            </a:fld>
            <a:r>
              <a:rPr lang="en-US" altLang="ja-JP"/>
              <a:t>-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事業収支計画とファイナンスプラン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8613" y="765175"/>
            <a:ext cx="7772400" cy="1511300"/>
          </a:xfrm>
        </p:spPr>
        <p:txBody>
          <a:bodyPr/>
          <a:lstStyle/>
          <a:p>
            <a:pPr eaLnBrk="1" hangingPunct="1"/>
            <a:r>
              <a:rPr lang="ja-JP" altLang="en-US" sz="1600" smtClean="0"/>
              <a:t>初期投資額（資本金）　○億円</a:t>
            </a:r>
          </a:p>
          <a:p>
            <a:pPr eaLnBrk="1" hangingPunct="1"/>
            <a:r>
              <a:rPr lang="ja-JP" altLang="en-US" sz="1600" smtClean="0"/>
              <a:t>売上高　　　　　　　　　　初年度　○億円　５年度○○億円</a:t>
            </a:r>
          </a:p>
          <a:p>
            <a:pPr eaLnBrk="1" hangingPunct="1"/>
            <a:r>
              <a:rPr lang="ja-JP" altLang="en-US" sz="1600" smtClean="0"/>
              <a:t>利益率　　　　　　　　　　初年度　○％　　５年度○％　　　</a:t>
            </a:r>
          </a:p>
          <a:p>
            <a:pPr eaLnBrk="1" hangingPunct="1"/>
            <a:r>
              <a:rPr lang="ja-JP" altLang="en-US" sz="1600" smtClean="0"/>
              <a:t>累損回収　　　　　　　　　○年後から累積損益黒字化</a:t>
            </a:r>
          </a:p>
          <a:p>
            <a:pPr eaLnBrk="1" hangingPunct="1"/>
            <a:r>
              <a:rPr lang="ja-JP" altLang="en-US" sz="1600" smtClean="0"/>
              <a:t>ＩＲＲ　　　　　　　　　　　　 ○％　</a:t>
            </a:r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1908175" y="2997200"/>
            <a:ext cx="4824413" cy="1441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/>
              <a:t>売上げ・利益推移</a:t>
            </a:r>
          </a:p>
        </p:txBody>
      </p:sp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1908175" y="4724400"/>
            <a:ext cx="4824413" cy="1441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/>
              <a:t>グラフ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smtClean="0"/>
              <a:t>事業計画書目次（例）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06450"/>
            <a:ext cx="7772400" cy="5664200"/>
          </a:xfrm>
        </p:spPr>
        <p:txBody>
          <a:bodyPr/>
          <a:lstStyle/>
          <a:p>
            <a:pPr marL="406400" indent="-406400">
              <a:lnSpc>
                <a:spcPct val="70000"/>
              </a:lnSpc>
              <a:buFont typeface="Wingdings" pitchFamily="2" charset="2"/>
              <a:buAutoNum type="romanUcPeriod"/>
            </a:pPr>
            <a:r>
              <a:rPr lang="ja-JP" altLang="en-US" sz="1600" b="1" smtClean="0"/>
              <a:t>はじめに</a:t>
            </a:r>
            <a:endParaRPr lang="en-US" altLang="ja-JP" sz="1600" b="1" smtClean="0"/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>
                <a:solidFill>
                  <a:srgbClr val="000000"/>
                </a:solidFill>
              </a:rPr>
              <a:t>提案者プロフィール</a:t>
            </a:r>
            <a:endParaRPr lang="en-US" altLang="ja-JP" b="1" smtClean="0">
              <a:solidFill>
                <a:srgbClr val="000000"/>
              </a:solidFill>
            </a:endParaRP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>
                <a:solidFill>
                  <a:srgbClr val="000000"/>
                </a:solidFill>
              </a:rPr>
              <a:t>提案の背景</a:t>
            </a: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>
                <a:solidFill>
                  <a:srgbClr val="000000"/>
                </a:solidFill>
              </a:rPr>
              <a:t>事業の概要（含む事業コンセプト）</a:t>
            </a:r>
            <a:endParaRPr lang="en-US" altLang="ja-JP" b="1" smtClean="0">
              <a:solidFill>
                <a:srgbClr val="000000"/>
              </a:solidFill>
            </a:endParaRP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endParaRPr lang="ja-JP" altLang="en-US" sz="1400" b="1" smtClean="0"/>
          </a:p>
          <a:p>
            <a:pPr marL="406400" indent="-406400">
              <a:lnSpc>
                <a:spcPct val="70000"/>
              </a:lnSpc>
              <a:buFont typeface="Wingdings" pitchFamily="2" charset="2"/>
              <a:buAutoNum type="romanUcPeriod"/>
            </a:pPr>
            <a:r>
              <a:rPr lang="ja-JP" altLang="en-US" sz="1600" b="1" smtClean="0"/>
              <a:t>事業計画概要</a:t>
            </a: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ビジネスモデル</a:t>
            </a: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事業理念と事業ビジョン</a:t>
            </a: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顧客および顧客ニーズと市場規模</a:t>
            </a:r>
            <a:endParaRPr lang="en-US" altLang="ja-JP" b="1" smtClean="0"/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取扱商品・サービスと営業エリア</a:t>
            </a: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ビジョン・ストーリー　－　感動の場面</a:t>
            </a:r>
            <a:endParaRPr lang="en-US" altLang="ja-JP" b="1" smtClean="0"/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ペルソナと購入プロセス</a:t>
            </a: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競合と当該事業の重要成功要因</a:t>
            </a:r>
            <a:endParaRPr lang="en-US" altLang="ja-JP" b="1" smtClean="0"/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業務プロセス</a:t>
            </a: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マーケティングプラン（商品・価格・チャネル・広告宣伝）</a:t>
            </a:r>
            <a:endParaRPr lang="en-US" altLang="ja-JP" b="1" smtClean="0"/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endParaRPr lang="ja-JP" altLang="en-US" b="1" smtClean="0"/>
          </a:p>
          <a:p>
            <a:pPr marL="406400" indent="-406400">
              <a:lnSpc>
                <a:spcPct val="70000"/>
              </a:lnSpc>
              <a:buFont typeface="Wingdings" pitchFamily="2" charset="2"/>
              <a:buAutoNum type="romanUcPeriod"/>
            </a:pPr>
            <a:r>
              <a:rPr lang="ja-JP" altLang="en-US" sz="1600" b="1" smtClean="0"/>
              <a:t>当社が取り組むべき必然性　（社内新規事業提案の場合）</a:t>
            </a: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企業理念・経営ビジョンとの整合性</a:t>
            </a: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活かせる経営資源とその優位性</a:t>
            </a:r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r>
              <a:rPr lang="ja-JP" altLang="en-US" b="1" smtClean="0"/>
              <a:t>当社グループの成長にもたらされるもの</a:t>
            </a:r>
            <a:endParaRPr lang="en-US" altLang="ja-JP" b="1" smtClean="0"/>
          </a:p>
          <a:p>
            <a:pPr marL="812800" lvl="1" indent="-355600">
              <a:lnSpc>
                <a:spcPct val="70000"/>
              </a:lnSpc>
              <a:buFont typeface="Wingdings" pitchFamily="2" charset="2"/>
              <a:buAutoNum type="arabicPeriod"/>
            </a:pPr>
            <a:endParaRPr lang="ja-JP" altLang="en-US" b="1" smtClean="0"/>
          </a:p>
          <a:p>
            <a:pPr marL="406400" indent="-406400">
              <a:lnSpc>
                <a:spcPct val="70000"/>
              </a:lnSpc>
              <a:buFont typeface="Wingdings" pitchFamily="2" charset="2"/>
              <a:buAutoNum type="romanUcPeriod"/>
            </a:pPr>
            <a:r>
              <a:rPr lang="ja-JP" altLang="en-US" sz="1600" b="1" smtClean="0"/>
              <a:t>事業化方法とステップ</a:t>
            </a:r>
          </a:p>
          <a:p>
            <a:pPr marL="406400" indent="-406400">
              <a:lnSpc>
                <a:spcPct val="70000"/>
              </a:lnSpc>
              <a:buFont typeface="Wingdings" pitchFamily="2" charset="2"/>
              <a:buAutoNum type="romanUcPeriod"/>
            </a:pPr>
            <a:r>
              <a:rPr lang="ja-JP" altLang="en-US" sz="1600" b="1" smtClean="0"/>
              <a:t>事業収支計画とファイナンスプラン</a:t>
            </a:r>
          </a:p>
          <a:p>
            <a:pPr marL="406400" indent="-406400">
              <a:lnSpc>
                <a:spcPct val="70000"/>
              </a:lnSpc>
              <a:buFont typeface="Wingdings" pitchFamily="2" charset="2"/>
              <a:buAutoNum type="romanUcPeriod"/>
            </a:pPr>
            <a:r>
              <a:rPr lang="ja-JP" altLang="en-US" sz="1600" b="1" smtClean="0"/>
              <a:t>事業責任者と経営体制</a:t>
            </a:r>
          </a:p>
          <a:p>
            <a:pPr marL="406400" indent="-406400">
              <a:lnSpc>
                <a:spcPct val="70000"/>
              </a:lnSpc>
              <a:buFont typeface="Wingdings" pitchFamily="2" charset="2"/>
              <a:buAutoNum type="romanUcPeriod"/>
            </a:pPr>
            <a:r>
              <a:rPr lang="ja-JP" altLang="en-US" sz="1600" b="1" smtClean="0"/>
              <a:t>本提案に伴うリスク</a:t>
            </a:r>
          </a:p>
          <a:p>
            <a:pPr marL="406400" indent="-406400">
              <a:lnSpc>
                <a:spcPct val="70000"/>
              </a:lnSpc>
              <a:buFont typeface="Wingdings" pitchFamily="2" charset="2"/>
              <a:buAutoNum type="romanUcPeriod"/>
            </a:pPr>
            <a:r>
              <a:rPr lang="ja-JP" altLang="en-US" sz="1600" b="1" smtClean="0"/>
              <a:t>今後の検討課題</a:t>
            </a:r>
            <a:endParaRPr lang="ja-JP" altLang="en-US" sz="1400" smtClean="0">
              <a:latin typeface="Arial" charset="0"/>
            </a:endParaRPr>
          </a:p>
          <a:p>
            <a:pPr marL="812800" lvl="1" indent="-355600">
              <a:lnSpc>
                <a:spcPct val="90000"/>
              </a:lnSpc>
              <a:buFont typeface="Wingdings" pitchFamily="2" charset="2"/>
              <a:buNone/>
            </a:pPr>
            <a:endParaRPr lang="en-US" altLang="ja-JP" sz="1800" b="1" smtClean="0"/>
          </a:p>
        </p:txBody>
      </p:sp>
      <p:sp>
        <p:nvSpPr>
          <p:cNvPr id="6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 dirty="0" smtClean="0"/>
          </a:p>
          <a:p>
            <a:pPr>
              <a:defRPr/>
            </a:pPr>
            <a:r>
              <a:rPr lang="en-US" altLang="ja-JP" dirty="0" smtClean="0"/>
              <a:t>-</a:t>
            </a:r>
            <a:fld id="{49FB79D8-C73E-4F31-8328-809C103FBC32}" type="slidenum">
              <a:rPr lang="en-US" altLang="ja-JP" smtClean="0"/>
              <a:pPr>
                <a:defRPr/>
              </a:pPr>
              <a:t>1</a:t>
            </a:fld>
            <a:r>
              <a:rPr lang="en-US" altLang="ja-JP" dirty="0" smtClean="0"/>
              <a:t>-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1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en-US" altLang="ja-JP" dirty="0"/>
              <a:t>-</a:t>
            </a:r>
            <a:fld id="{CA265358-9586-460E-84D7-3ACC45CBC3DB}" type="slidenum">
              <a:rPr lang="en-US" altLang="ja-JP"/>
              <a:pPr>
                <a:defRPr/>
              </a:pPr>
              <a:t>19</a:t>
            </a:fld>
            <a:r>
              <a:rPr lang="en-US" altLang="ja-JP" dirty="0"/>
              <a:t>-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事業責任者と経営体制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事業責任者</a:t>
            </a:r>
          </a:p>
          <a:p>
            <a:pPr lvl="1" eaLnBrk="1" hangingPunct="1"/>
            <a:r>
              <a:rPr lang="ja-JP" altLang="en-US" smtClean="0"/>
              <a:t>テキスト入る</a:t>
            </a:r>
          </a:p>
          <a:p>
            <a:pPr lvl="1" eaLnBrk="1" hangingPunct="1"/>
            <a:endParaRPr lang="ja-JP" altLang="en-US" smtClean="0"/>
          </a:p>
          <a:p>
            <a:pPr eaLnBrk="1" hangingPunct="1"/>
            <a:endParaRPr lang="ja-JP" altLang="en-US" smtClean="0"/>
          </a:p>
          <a:p>
            <a:pPr eaLnBrk="1" hangingPunct="1"/>
            <a:endParaRPr lang="ja-JP" altLang="en-US" smtClean="0"/>
          </a:p>
          <a:p>
            <a:pPr eaLnBrk="1" hangingPunct="1"/>
            <a:endParaRPr lang="ja-JP" altLang="en-US" smtClean="0"/>
          </a:p>
          <a:p>
            <a:pPr eaLnBrk="1" hangingPunct="1"/>
            <a:r>
              <a:rPr lang="ja-JP" altLang="en-US" smtClean="0"/>
              <a:t>経営体制</a:t>
            </a:r>
          </a:p>
          <a:p>
            <a:pPr lvl="1" eaLnBrk="1" hangingPunct="1"/>
            <a:r>
              <a:rPr lang="ja-JP" altLang="en-US" smtClean="0"/>
              <a:t>テキスト入る</a:t>
            </a:r>
          </a:p>
          <a:p>
            <a:pPr eaLnBrk="1" hangingPunct="1"/>
            <a:endParaRPr lang="ja-JP" altLang="en-US" smtClean="0"/>
          </a:p>
          <a:p>
            <a:pPr eaLnBrk="1" hangingPunct="1"/>
            <a:endParaRPr lang="en-US" altLang="ja-JP" smtClean="0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4784725" y="2276475"/>
            <a:ext cx="3819525" cy="40322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5651500" y="2347913"/>
            <a:ext cx="21859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285750" indent="-285750" algn="ctr" fontAlgn="b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16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entury" pitchFamily="18" charset="0"/>
              </a:rPr>
              <a:t>経営体制</a:t>
            </a:r>
          </a:p>
        </p:txBody>
      </p:sp>
      <p:sp>
        <p:nvSpPr>
          <p:cNvPr id="46087" name="Rectangle 6"/>
          <p:cNvSpPr>
            <a:spLocks noChangeArrowheads="1"/>
          </p:cNvSpPr>
          <p:nvPr/>
        </p:nvSpPr>
        <p:spPr bwMode="auto">
          <a:xfrm>
            <a:off x="6153150" y="3500438"/>
            <a:ext cx="1249363" cy="35877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285750" indent="-285750" algn="ctr" fontAlgn="b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ja-JP" altLang="ja-JP" sz="1200">
              <a:latin typeface="Century" pitchFamily="18" charset="0"/>
            </a:endParaRPr>
          </a:p>
        </p:txBody>
      </p:sp>
      <p:sp>
        <p:nvSpPr>
          <p:cNvPr id="46088" name="Rectangle 7"/>
          <p:cNvSpPr>
            <a:spLocks noChangeArrowheads="1"/>
          </p:cNvSpPr>
          <p:nvPr/>
        </p:nvSpPr>
        <p:spPr bwMode="auto">
          <a:xfrm>
            <a:off x="5418138" y="4778375"/>
            <a:ext cx="466725" cy="1168400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marL="285750" indent="-285750" algn="ctr" fontAlgn="b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ja-JP" altLang="ja-JP" sz="1200">
              <a:latin typeface="Century" pitchFamily="18" charset="0"/>
            </a:endParaRPr>
          </a:p>
        </p:txBody>
      </p:sp>
      <p:sp>
        <p:nvSpPr>
          <p:cNvPr id="46089" name="Rectangle 8"/>
          <p:cNvSpPr>
            <a:spLocks noChangeArrowheads="1"/>
          </p:cNvSpPr>
          <p:nvPr/>
        </p:nvSpPr>
        <p:spPr bwMode="auto">
          <a:xfrm>
            <a:off x="6103938" y="4778375"/>
            <a:ext cx="468312" cy="115252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marL="285750" indent="-285750" algn="ctr" fontAlgn="b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ja-JP" altLang="ja-JP" sz="1200">
              <a:latin typeface="Century" pitchFamily="18" charset="0"/>
            </a:endParaRPr>
          </a:p>
        </p:txBody>
      </p:sp>
      <p:cxnSp>
        <p:nvCxnSpPr>
          <p:cNvPr id="46090" name="AutoShape 9"/>
          <p:cNvCxnSpPr>
            <a:cxnSpLocks noChangeShapeType="1"/>
            <a:endCxn id="46088" idx="0"/>
          </p:cNvCxnSpPr>
          <p:nvPr/>
        </p:nvCxnSpPr>
        <p:spPr bwMode="auto">
          <a:xfrm rot="5400000">
            <a:off x="5772944" y="3755231"/>
            <a:ext cx="882650" cy="11255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46091" name="AutoShape 10"/>
          <p:cNvCxnSpPr>
            <a:cxnSpLocks noChangeShapeType="1"/>
            <a:endCxn id="46093" idx="0"/>
          </p:cNvCxnSpPr>
          <p:nvPr/>
        </p:nvCxnSpPr>
        <p:spPr bwMode="auto">
          <a:xfrm rot="16200000" flipH="1">
            <a:off x="6880225" y="3773488"/>
            <a:ext cx="884238" cy="1090612"/>
          </a:xfrm>
          <a:prstGeom prst="bentConnector3">
            <a:avLst>
              <a:gd name="adj1" fmla="val 4991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46092" name="Rectangle 12"/>
          <p:cNvSpPr>
            <a:spLocks noChangeArrowheads="1"/>
          </p:cNvSpPr>
          <p:nvPr/>
        </p:nvSpPr>
        <p:spPr bwMode="auto">
          <a:xfrm>
            <a:off x="6929438" y="4779963"/>
            <a:ext cx="468312" cy="115252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marL="285750" indent="-285750" algn="ctr" fontAlgn="b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ja-JP" altLang="ja-JP" sz="1200">
              <a:latin typeface="Century" pitchFamily="18" charset="0"/>
            </a:endParaRPr>
          </a:p>
        </p:txBody>
      </p:sp>
      <p:sp>
        <p:nvSpPr>
          <p:cNvPr id="46093" name="Rectangle 13"/>
          <p:cNvSpPr>
            <a:spLocks noChangeArrowheads="1"/>
          </p:cNvSpPr>
          <p:nvPr/>
        </p:nvSpPr>
        <p:spPr bwMode="auto">
          <a:xfrm>
            <a:off x="7632700" y="4779963"/>
            <a:ext cx="468313" cy="1152525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marL="285750" indent="-285750" algn="ctr" fontAlgn="b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ja-JP" altLang="ja-JP" sz="1200">
              <a:latin typeface="Century" pitchFamily="18" charset="0"/>
            </a:endParaRPr>
          </a:p>
        </p:txBody>
      </p:sp>
      <p:cxnSp>
        <p:nvCxnSpPr>
          <p:cNvPr id="46094" name="AutoShape 14"/>
          <p:cNvCxnSpPr>
            <a:cxnSpLocks noChangeShapeType="1"/>
            <a:endCxn id="46092" idx="0"/>
          </p:cNvCxnSpPr>
          <p:nvPr/>
        </p:nvCxnSpPr>
        <p:spPr bwMode="auto">
          <a:xfrm rot="16200000" flipH="1">
            <a:off x="6528594" y="4125119"/>
            <a:ext cx="884238" cy="387350"/>
          </a:xfrm>
          <a:prstGeom prst="bentConnector3">
            <a:avLst>
              <a:gd name="adj1" fmla="val 4991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46095" name="AutoShape 15"/>
          <p:cNvCxnSpPr>
            <a:cxnSpLocks noChangeShapeType="1"/>
            <a:stCxn id="46087" idx="2"/>
            <a:endCxn id="46089" idx="0"/>
          </p:cNvCxnSpPr>
          <p:nvPr/>
        </p:nvCxnSpPr>
        <p:spPr bwMode="auto">
          <a:xfrm rot="5400000">
            <a:off x="6118226" y="4098925"/>
            <a:ext cx="881062" cy="439737"/>
          </a:xfrm>
          <a:prstGeom prst="bentConnector3">
            <a:avLst>
              <a:gd name="adj1" fmla="val 4991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本提案に伴うリスクと対応</a:t>
            </a:r>
          </a:p>
        </p:txBody>
      </p:sp>
      <p:sp>
        <p:nvSpPr>
          <p:cNvPr id="48130" name="コンテンツ プレースホル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smtClean="0"/>
          </a:p>
        </p:txBody>
      </p:sp>
      <p:graphicFrame>
        <p:nvGraphicFramePr>
          <p:cNvPr id="1095684" name="Group 4"/>
          <p:cNvGraphicFramePr>
            <a:graphicFrameLocks noGrp="1"/>
          </p:cNvGraphicFramePr>
          <p:nvPr/>
        </p:nvGraphicFramePr>
        <p:xfrm>
          <a:off x="500063" y="1428750"/>
          <a:ext cx="7904162" cy="3897313"/>
        </p:xfrm>
        <a:graphic>
          <a:graphicData uri="http://schemas.openxmlformats.org/drawingml/2006/table">
            <a:tbl>
              <a:tblPr/>
              <a:tblGrid>
                <a:gridCol w="461962"/>
                <a:gridCol w="3721100"/>
                <a:gridCol w="3721100"/>
              </a:tblGrid>
              <a:tr h="1905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想定されるリスク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対応策案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en-US" altLang="ja-JP" dirty="0"/>
              <a:t>-</a:t>
            </a:r>
            <a:fld id="{3F6186E8-2D1C-4395-B393-30C88A12EAF7}" type="slidenum">
              <a:rPr lang="en-US" altLang="ja-JP"/>
              <a:pPr>
                <a:defRPr/>
              </a:pPr>
              <a:t>20</a:t>
            </a:fld>
            <a:r>
              <a:rPr lang="en-US" altLang="ja-JP" dirty="0"/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925C97EA-C68A-413A-809A-B2447E9CBA78}" type="slidenum">
              <a:rPr lang="en-US" altLang="ja-JP"/>
              <a:pPr>
                <a:defRPr/>
              </a:pPr>
              <a:t>21</a:t>
            </a:fld>
            <a:r>
              <a:rPr lang="en-US" altLang="ja-JP"/>
              <a:t>-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今後の検討課題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28DA6181-ACD8-4ABB-95DF-DE770C08AFAD}" type="slidenum">
              <a:rPr lang="en-US" altLang="ja-JP"/>
              <a:pPr>
                <a:defRPr/>
              </a:pPr>
              <a:t>22</a:t>
            </a:fld>
            <a:r>
              <a:rPr lang="en-US" altLang="ja-JP"/>
              <a:t>-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添付資料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テキスト入る</a:t>
            </a:r>
          </a:p>
          <a:p>
            <a:pPr eaLnBrk="1" hangingPunct="1"/>
            <a:r>
              <a:rPr lang="ja-JP" altLang="en-US" smtClean="0"/>
              <a:t>テキスト入る</a:t>
            </a:r>
          </a:p>
          <a:p>
            <a:pPr eaLnBrk="1" hangingPunct="1"/>
            <a:r>
              <a:rPr lang="ja-JP" altLang="en-US" smtClean="0"/>
              <a:t>テキスト入る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提案者プロフィール  ○○○○</a:t>
            </a:r>
          </a:p>
        </p:txBody>
      </p:sp>
      <p:sp>
        <p:nvSpPr>
          <p:cNvPr id="16386" name="コンテンツ プレースホルダ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smtClean="0"/>
          </a:p>
        </p:txBody>
      </p:sp>
      <p:sp>
        <p:nvSpPr>
          <p:cNvPr id="7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smtClean="0"/>
          </a:p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 dirty="0" smtClean="0"/>
          </a:p>
          <a:p>
            <a:pPr>
              <a:defRPr/>
            </a:pPr>
            <a:r>
              <a:rPr lang="en-US" altLang="ja-JP" dirty="0" smtClean="0"/>
              <a:t>-</a:t>
            </a:r>
            <a:fld id="{25D553F2-9905-4CE1-9B10-8B7FDE887DF5}" type="slidenum">
              <a:rPr lang="en-US" altLang="ja-JP" smtClean="0"/>
              <a:pPr>
                <a:defRPr/>
              </a:pPr>
              <a:t>2</a:t>
            </a:fld>
            <a:r>
              <a:rPr lang="en-US" altLang="ja-JP" dirty="0" smtClean="0"/>
              <a:t>-</a:t>
            </a:r>
            <a:endParaRPr lang="en-US" altLang="ja-JP" dirty="0"/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3132138" y="1571625"/>
            <a:ext cx="517366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1800"/>
              <a:t>・</a:t>
            </a:r>
            <a:r>
              <a:rPr lang="ja-JP" altLang="en-US" sz="1800" b="1"/>
              <a:t>プロフィール</a:t>
            </a:r>
          </a:p>
          <a:p>
            <a:endParaRPr lang="ja-JP" altLang="en-US" sz="1800" b="1"/>
          </a:p>
          <a:p>
            <a:r>
              <a:rPr lang="en-US" altLang="ja-JP" sz="1800" b="1">
                <a:latin typeface="Arial" charset="0"/>
              </a:rPr>
              <a:t>19XX</a:t>
            </a:r>
            <a:r>
              <a:rPr lang="ja-JP" altLang="en-US" sz="1800" b="1">
                <a:latin typeface="Arial" charset="0"/>
              </a:rPr>
              <a:t>年　○○に入社　○○に配属</a:t>
            </a:r>
          </a:p>
          <a:p>
            <a:r>
              <a:rPr lang="en-US" altLang="ja-JP" sz="1800" b="1">
                <a:latin typeface="Arial" charset="0"/>
              </a:rPr>
              <a:t>19XX</a:t>
            </a:r>
            <a:r>
              <a:rPr lang="ja-JP" altLang="en-US" sz="1800" b="1">
                <a:latin typeface="Arial" charset="0"/>
              </a:rPr>
              <a:t>年　○○に異動　○○を担当</a:t>
            </a:r>
          </a:p>
          <a:p>
            <a:r>
              <a:rPr lang="ja-JP" altLang="en-US" sz="1800" b="1">
                <a:latin typeface="Arial" charset="0"/>
              </a:rPr>
              <a:t>　　　　　 　○○・・・・</a:t>
            </a:r>
          </a:p>
          <a:p>
            <a:r>
              <a:rPr lang="en-US" altLang="ja-JP" sz="1800" b="1">
                <a:latin typeface="Arial" charset="0"/>
              </a:rPr>
              <a:t>20XX</a:t>
            </a:r>
            <a:r>
              <a:rPr lang="ja-JP" altLang="en-US" sz="1800" b="1">
                <a:latin typeface="Arial" charset="0"/>
              </a:rPr>
              <a:t>年　○○を担当　○○・・・・</a:t>
            </a:r>
          </a:p>
          <a:p>
            <a:r>
              <a:rPr lang="en-US" altLang="ja-JP" sz="1800" b="1">
                <a:latin typeface="Arial" charset="0"/>
              </a:rPr>
              <a:t>20XX</a:t>
            </a:r>
            <a:r>
              <a:rPr lang="ja-JP" altLang="en-US" sz="1800" b="1">
                <a:latin typeface="Arial" charset="0"/>
              </a:rPr>
              <a:t>年　 ○○部　○○課長に昇格</a:t>
            </a:r>
          </a:p>
          <a:p>
            <a:r>
              <a:rPr lang="ja-JP" altLang="en-US" sz="1800" b="1">
                <a:latin typeface="Arial" charset="0"/>
              </a:rPr>
              <a:t>　　 　　　 　○○ＵＰに貢献</a:t>
            </a: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395288" y="4365625"/>
            <a:ext cx="54721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1800" b="1"/>
              <a:t>＜信条＞</a:t>
            </a:r>
          </a:p>
          <a:p>
            <a:r>
              <a:rPr lang="ja-JP" altLang="en-US" sz="1800" b="1"/>
              <a:t>＜強み＞</a:t>
            </a:r>
          </a:p>
          <a:p>
            <a:r>
              <a:rPr lang="ja-JP" altLang="en-US" sz="1800" b="1"/>
              <a:t>＜弱み＞</a:t>
            </a:r>
          </a:p>
          <a:p>
            <a:r>
              <a:rPr lang="ja-JP" altLang="en-US" sz="1800" b="1"/>
              <a:t>＜家族＞</a:t>
            </a:r>
          </a:p>
          <a:p>
            <a:r>
              <a:rPr lang="ja-JP" altLang="en-US" sz="1800" b="1"/>
              <a:t>＜趣味＞</a:t>
            </a:r>
          </a:p>
        </p:txBody>
      </p:sp>
      <p:sp>
        <p:nvSpPr>
          <p:cNvPr id="16391" name="Rectangle 11"/>
          <p:cNvSpPr>
            <a:spLocks noChangeArrowheads="1"/>
          </p:cNvSpPr>
          <p:nvPr/>
        </p:nvSpPr>
        <p:spPr bwMode="auto">
          <a:xfrm>
            <a:off x="755650" y="1844675"/>
            <a:ext cx="1368425" cy="17287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84B0AB3A-F221-4982-8EBB-A5BE7B9BED6F}" type="slidenum">
              <a:rPr lang="en-US" altLang="ja-JP"/>
              <a:pPr>
                <a:defRPr/>
              </a:pPr>
              <a:t>3</a:t>
            </a:fld>
            <a:r>
              <a:rPr lang="en-US" altLang="ja-JP"/>
              <a:t>-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提案の背景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事業の概要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事業コンセプト</a:t>
            </a:r>
          </a:p>
          <a:p>
            <a:pPr lvl="1" eaLnBrk="1" hangingPunct="1"/>
            <a:r>
              <a:rPr lang="ja-JP" altLang="en-US" smtClean="0"/>
              <a:t>テキスト入る</a:t>
            </a:r>
          </a:p>
          <a:p>
            <a:pPr lvl="1" eaLnBrk="1" hangingPunct="1"/>
            <a:endParaRPr lang="ja-JP" altLang="en-US" smtClean="0"/>
          </a:p>
          <a:p>
            <a:pPr eaLnBrk="1" hangingPunct="1"/>
            <a:r>
              <a:rPr lang="ja-JP" altLang="en-US" smtClean="0"/>
              <a:t>説明</a:t>
            </a:r>
          </a:p>
          <a:p>
            <a:pPr eaLnBrk="1" hangingPunct="1"/>
            <a:endParaRPr lang="ja-JP" altLang="en-US" smtClean="0"/>
          </a:p>
          <a:p>
            <a:pPr eaLnBrk="1" hangingPunct="1"/>
            <a:endParaRPr lang="en-US" altLang="ja-JP" smtClean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4422F981-1395-473D-A568-DC21D3F8CDF5}" type="slidenum">
              <a:rPr lang="en-US" altLang="ja-JP"/>
              <a:pPr>
                <a:defRPr/>
              </a:pPr>
              <a:t>4</a:t>
            </a:fld>
            <a:r>
              <a:rPr lang="en-US" altLang="ja-JP"/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2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67CE19FF-6CB1-4CEC-AE1F-C94ED45B0607}" type="slidenum">
              <a:rPr lang="en-US" altLang="ja-JP"/>
              <a:pPr>
                <a:defRPr/>
              </a:pPr>
              <a:t>5</a:t>
            </a:fld>
            <a:r>
              <a:rPr lang="en-US" altLang="ja-JP"/>
              <a:t>-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ビジネスモデル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テキスト入る</a:t>
            </a:r>
          </a:p>
          <a:p>
            <a:pPr eaLnBrk="1" hangingPunct="1"/>
            <a:endParaRPr lang="en-US" altLang="ja-JP" smtClean="0"/>
          </a:p>
        </p:txBody>
      </p:sp>
      <p:sp>
        <p:nvSpPr>
          <p:cNvPr id="26" name="AutoShape 4"/>
          <p:cNvSpPr>
            <a:spLocks noChangeArrowheads="1"/>
          </p:cNvSpPr>
          <p:nvPr/>
        </p:nvSpPr>
        <p:spPr bwMode="auto">
          <a:xfrm>
            <a:off x="6931025" y="1835150"/>
            <a:ext cx="1347788" cy="28178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0000" tIns="108000" rIns="90000" bIns="46800"/>
          <a:lstStyle/>
          <a:p>
            <a:pPr eaLnBrk="0" hangingPunct="0">
              <a:lnSpc>
                <a:spcPct val="80000"/>
              </a:lnSpc>
              <a:defRPr/>
            </a:pPr>
            <a:r>
              <a:rPr kumimoji="0" lang="en-US" altLang="ja-JP" sz="1400" b="1" dirty="0">
                <a:latin typeface="ＭＳ Ｐゴシック" pitchFamily="50" charset="-128"/>
              </a:rPr>
              <a:t>①</a:t>
            </a:r>
            <a:r>
              <a:rPr kumimoji="0" lang="ja-JP" altLang="en-US" sz="1400" b="1" dirty="0">
                <a:latin typeface="ＭＳ Ｐゴシック" pitchFamily="50" charset="-128"/>
              </a:rPr>
              <a:t>ユーザー</a:t>
            </a:r>
            <a:endParaRPr kumimoji="0" lang="en-US" altLang="ja-JP" sz="1400" b="1" dirty="0">
              <a:latin typeface="ＭＳ Ｐゴシック" pitchFamily="50" charset="-128"/>
            </a:endParaRPr>
          </a:p>
          <a:p>
            <a:pPr eaLnBrk="0" hangingPunct="0">
              <a:lnSpc>
                <a:spcPct val="80000"/>
              </a:lnSpc>
              <a:defRPr/>
            </a:pPr>
            <a:endParaRPr kumimoji="0" lang="en-US" altLang="ja-JP" sz="1400" dirty="0">
              <a:latin typeface="ＭＳ Ｐゴシック" pitchFamily="50" charset="-128"/>
            </a:endParaRPr>
          </a:p>
          <a:p>
            <a:pPr eaLnBrk="0" hangingPunct="0">
              <a:lnSpc>
                <a:spcPct val="80000"/>
              </a:lnSpc>
              <a:defRPr/>
            </a:pPr>
            <a:r>
              <a:rPr kumimoji="0" lang="ja-JP" altLang="en-US" sz="1400" dirty="0">
                <a:latin typeface="ＭＳ Ｐゴシック" pitchFamily="50" charset="-128"/>
              </a:rPr>
              <a:t>・</a:t>
            </a:r>
            <a:endParaRPr kumimoji="0" lang="ja-JP" altLang="en-US" sz="1400" b="1" dirty="0">
              <a:latin typeface="ＭＳ Ｐゴシック" pitchFamily="50" charset="-128"/>
            </a:endParaRPr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auto">
          <a:xfrm>
            <a:off x="2744788" y="1851025"/>
            <a:ext cx="1800225" cy="1830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0000" tIns="108000" rIns="90000" bIns="46800"/>
          <a:lstStyle/>
          <a:p>
            <a:pPr eaLnBrk="0" hangingPunct="0">
              <a:lnSpc>
                <a:spcPct val="50000"/>
              </a:lnSpc>
              <a:defRPr/>
            </a:pPr>
            <a:r>
              <a:rPr kumimoji="0" lang="ja-JP" altLang="en-US" sz="1400" b="1" dirty="0">
                <a:latin typeface="ＭＳ Ｐゴシック" pitchFamily="50" charset="-128"/>
              </a:rPr>
              <a:t>⑥活動と付加価値</a:t>
            </a:r>
            <a:endParaRPr kumimoji="0" lang="en-US" altLang="ja-JP" sz="1400" b="1" dirty="0">
              <a:latin typeface="ＭＳ Ｐゴシック" pitchFamily="50" charset="-128"/>
            </a:endParaRPr>
          </a:p>
          <a:p>
            <a:pPr marL="95250" indent="-95250" eaLnBrk="0" hangingPunct="0">
              <a:defRPr/>
            </a:pPr>
            <a:r>
              <a:rPr kumimoji="0" lang="ja-JP" altLang="en-US" sz="1400" dirty="0">
                <a:latin typeface="ＭＳ Ｐゴシック" pitchFamily="50" charset="-128"/>
              </a:rPr>
              <a:t>・</a:t>
            </a:r>
            <a:endParaRPr kumimoji="0" lang="en-US" altLang="ja-JP" sz="1400" b="1" dirty="0">
              <a:latin typeface="ＭＳ Ｐゴシック" pitchFamily="50" charset="-128"/>
            </a:endParaRPr>
          </a:p>
        </p:txBody>
      </p:sp>
      <p:sp>
        <p:nvSpPr>
          <p:cNvPr id="28" name="AutoShape 22"/>
          <p:cNvSpPr>
            <a:spLocks noChangeArrowheads="1"/>
          </p:cNvSpPr>
          <p:nvPr/>
        </p:nvSpPr>
        <p:spPr bwMode="auto">
          <a:xfrm>
            <a:off x="1258888" y="1863725"/>
            <a:ext cx="1412875" cy="27701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0000" tIns="108000" rIns="90000" bIns="46800"/>
          <a:lstStyle/>
          <a:p>
            <a:pPr eaLnBrk="0" hangingPunct="0">
              <a:lnSpc>
                <a:spcPct val="50000"/>
              </a:lnSpc>
              <a:defRPr/>
            </a:pPr>
            <a:r>
              <a:rPr kumimoji="0" lang="ja-JP" altLang="en-US" sz="1400" b="1" dirty="0">
                <a:latin typeface="ＭＳ Ｐゴシック" pitchFamily="50" charset="-128"/>
              </a:rPr>
              <a:t>⑧パートナー</a:t>
            </a:r>
            <a:endParaRPr kumimoji="0" lang="en-US" altLang="ja-JP" sz="1400" b="1" dirty="0">
              <a:latin typeface="ＭＳ Ｐゴシック" pitchFamily="50" charset="-128"/>
            </a:endParaRPr>
          </a:p>
          <a:p>
            <a:pPr eaLnBrk="0" hangingPunct="0">
              <a:defRPr/>
            </a:pPr>
            <a:r>
              <a:rPr kumimoji="0" lang="ja-JP" altLang="en-US" sz="1400" dirty="0">
                <a:latin typeface="ＭＳ Ｐゴシック" pitchFamily="50" charset="-128"/>
              </a:rPr>
              <a:t>・</a:t>
            </a:r>
            <a:endParaRPr kumimoji="0" lang="ja-JP" altLang="en-US" sz="1400" b="1" dirty="0">
              <a:latin typeface="ＭＳ Ｐゴシック" pitchFamily="50" charset="-128"/>
            </a:endParaRPr>
          </a:p>
          <a:p>
            <a:pPr eaLnBrk="0" hangingPunct="0">
              <a:defRPr/>
            </a:pPr>
            <a:endParaRPr kumimoji="0" lang="en-US" altLang="ja-JP" sz="1400" b="1" dirty="0">
              <a:latin typeface="ＭＳ Ｐゴシック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 bwMode="auto">
          <a:xfrm>
            <a:off x="5805488" y="1835150"/>
            <a:ext cx="1079500" cy="13954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54000" tIns="108000" rIns="54000" bIns="36000"/>
          <a:lstStyle/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Arial" pitchFamily="34" charset="0"/>
              </a:rPr>
              <a:t>②提案</a:t>
            </a:r>
            <a:endParaRPr lang="en-US" altLang="ja-JP" sz="1400" b="1" dirty="0">
              <a:solidFill>
                <a:schemeClr val="tx1"/>
              </a:solidFill>
              <a:latin typeface="Arial" pitchFamily="34" charset="0"/>
            </a:endParaRPr>
          </a:p>
          <a:p>
            <a:pPr marL="95250" indent="-95250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ja-JP" altLang="en-US" sz="1400" dirty="0">
                <a:solidFill>
                  <a:schemeClr val="tx1"/>
                </a:solidFill>
                <a:latin typeface="Arial" pitchFamily="34" charset="0"/>
              </a:rPr>
              <a:t>・</a:t>
            </a: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4589463" y="3276600"/>
            <a:ext cx="2295525" cy="13938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54000" tIns="108000" rIns="54000" bIns="36000"/>
          <a:lstStyle/>
          <a:p>
            <a:pPr algn="ctr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Arial" pitchFamily="34" charset="0"/>
              </a:rPr>
              <a:t>③流通</a:t>
            </a:r>
            <a:endParaRPr lang="en-US" altLang="ja-JP" sz="1400" b="1" dirty="0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ja-JP" altLang="en-US" sz="1400" dirty="0">
                <a:solidFill>
                  <a:schemeClr val="tx1"/>
                </a:solidFill>
                <a:latin typeface="Arial" pitchFamily="34" charset="0"/>
              </a:rPr>
              <a:t>・</a:t>
            </a:r>
            <a:endParaRPr lang="ja-JP" altLang="en-US" sz="1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4589463" y="1835150"/>
            <a:ext cx="1169987" cy="13954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54000" tIns="108000" rIns="54000" bIns="36000"/>
          <a:lstStyle/>
          <a:p>
            <a:pPr algn="ctr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Arial" pitchFamily="34" charset="0"/>
              </a:rPr>
              <a:t>④関係</a:t>
            </a:r>
            <a:endParaRPr lang="en-US" altLang="ja-JP" sz="1400" b="1" dirty="0">
              <a:solidFill>
                <a:schemeClr val="tx1"/>
              </a:solidFill>
              <a:latin typeface="Arial" pitchFamily="34" charset="0"/>
            </a:endParaRPr>
          </a:p>
          <a:p>
            <a:pPr marL="95250" indent="-95250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ja-JP" altLang="en-US" sz="1400" dirty="0">
                <a:solidFill>
                  <a:schemeClr val="tx1"/>
                </a:solidFill>
                <a:latin typeface="Arial" pitchFamily="34" charset="0"/>
              </a:rPr>
              <a:t>・</a:t>
            </a:r>
            <a:endParaRPr lang="ja-JP" altLang="en-US" sz="10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2" name="正方形/長方形 31"/>
          <p:cNvSpPr/>
          <p:nvPr/>
        </p:nvSpPr>
        <p:spPr bwMode="auto">
          <a:xfrm>
            <a:off x="4049713" y="4670425"/>
            <a:ext cx="4221162" cy="1135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54000" tIns="108000" rIns="54000" bIns="36000"/>
          <a:lstStyle/>
          <a:p>
            <a:pPr marL="177800" indent="-177800" algn="ctr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Arial" pitchFamily="34" charset="0"/>
              </a:rPr>
              <a:t>⑤収入と流れ</a:t>
            </a:r>
            <a:endParaRPr lang="en-US" altLang="ja-JP" sz="1400" b="1" dirty="0">
              <a:solidFill>
                <a:schemeClr val="tx1"/>
              </a:solidFill>
              <a:latin typeface="Arial" pitchFamily="34" charset="0"/>
            </a:endParaRPr>
          </a:p>
          <a:p>
            <a:pPr marL="177800" indent="-177800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ja-JP" altLang="en-US" sz="1400" dirty="0">
                <a:solidFill>
                  <a:schemeClr val="tx1"/>
                </a:solidFill>
                <a:latin typeface="Arial" pitchFamily="34" charset="0"/>
              </a:rPr>
              <a:t>・</a:t>
            </a:r>
            <a:endParaRPr lang="en-US" altLang="ja-JP" sz="14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2744788" y="3725863"/>
            <a:ext cx="1792287" cy="9001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54000" tIns="108000" rIns="54000" bIns="36000"/>
          <a:lstStyle/>
          <a:p>
            <a:pPr marL="177800" indent="-177800" algn="ctr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Arial" pitchFamily="34" charset="0"/>
              </a:rPr>
              <a:t>⑦リソース</a:t>
            </a:r>
            <a:endParaRPr lang="en-US" altLang="ja-JP" sz="14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4" name="正方形/長方形 33"/>
          <p:cNvSpPr/>
          <p:nvPr/>
        </p:nvSpPr>
        <p:spPr bwMode="auto">
          <a:xfrm>
            <a:off x="1258888" y="4670425"/>
            <a:ext cx="2746375" cy="1135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54000" tIns="108000" rIns="54000" bIns="36000"/>
          <a:lstStyle/>
          <a:p>
            <a:pPr marL="177800" indent="-177800" algn="ctr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ja-JP" altLang="en-US" sz="1400" b="1" dirty="0"/>
              <a:t>⑨コスト構造</a:t>
            </a:r>
            <a:endParaRPr lang="en-US" altLang="ja-JP" sz="1400" b="1" dirty="0"/>
          </a:p>
          <a:p>
            <a:pPr marL="177800" indent="-177800">
              <a:lnSpc>
                <a:spcPct val="50000"/>
              </a:lnSpc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ja-JP" altLang="en-US" sz="1400" dirty="0">
                <a:solidFill>
                  <a:schemeClr val="tx1"/>
                </a:solidFill>
                <a:latin typeface="Arial" pitchFamily="34" charset="0"/>
              </a:rPr>
              <a:t>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C66A2B74-2C34-48C1-B783-DA3F00C0A7BA}" type="slidenum">
              <a:rPr lang="en-US" altLang="ja-JP"/>
              <a:pPr>
                <a:defRPr/>
              </a:pPr>
              <a:t>6</a:t>
            </a:fld>
            <a:r>
              <a:rPr lang="en-US" altLang="ja-JP"/>
              <a:t>-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事業理念と事業ビジョン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8613" y="765175"/>
            <a:ext cx="8204200" cy="2687638"/>
          </a:xfrm>
        </p:spPr>
        <p:txBody>
          <a:bodyPr/>
          <a:lstStyle/>
          <a:p>
            <a:pPr eaLnBrk="1" hangingPunct="1"/>
            <a:r>
              <a:rPr lang="ja-JP" altLang="en-US" smtClean="0"/>
              <a:t>事業理念</a:t>
            </a:r>
          </a:p>
          <a:p>
            <a:pPr lvl="1" eaLnBrk="1" hangingPunct="1"/>
            <a:r>
              <a:rPr lang="ja-JP" altLang="en-US" smtClean="0"/>
              <a:t>テキスト入る</a:t>
            </a:r>
          </a:p>
          <a:p>
            <a:pPr eaLnBrk="1" hangingPunct="1"/>
            <a:endParaRPr lang="ja-JP" altLang="en-US" smtClean="0"/>
          </a:p>
          <a:p>
            <a:pPr eaLnBrk="1" hangingPunct="1"/>
            <a:endParaRPr lang="ja-JP" altLang="en-US" smtClean="0"/>
          </a:p>
          <a:p>
            <a:pPr eaLnBrk="1" hangingPunct="1"/>
            <a:endParaRPr lang="ja-JP" altLang="en-US" smtClean="0"/>
          </a:p>
          <a:p>
            <a:pPr eaLnBrk="1" hangingPunct="1"/>
            <a:endParaRPr lang="ja-JP" altLang="en-US" smtClean="0"/>
          </a:p>
          <a:p>
            <a:pPr eaLnBrk="1" hangingPunct="1"/>
            <a:r>
              <a:rPr lang="ja-JP" altLang="en-US" smtClean="0"/>
              <a:t>事業ビジョン</a:t>
            </a:r>
          </a:p>
          <a:p>
            <a:pPr lvl="1" eaLnBrk="1" hangingPunct="1"/>
            <a:r>
              <a:rPr lang="ja-JP" altLang="en-US" smtClean="0"/>
              <a:t>テキスト入る</a:t>
            </a:r>
          </a:p>
          <a:p>
            <a:pPr eaLnBrk="1" hangingPunct="1"/>
            <a:endParaRPr lang="ja-JP" altLang="en-US" smtClean="0"/>
          </a:p>
          <a:p>
            <a:pPr eaLnBrk="1" hangingPunct="1"/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顧客および顧客ニーズと市場</a:t>
            </a:r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333375" y="936625"/>
          <a:ext cx="8150225" cy="2557463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37556"/>
                <a:gridCol w="2037556"/>
                <a:gridCol w="2037556"/>
                <a:gridCol w="2037556"/>
              </a:tblGrid>
              <a:tr h="51159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ターゲット顧客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顧客層ア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顧客イ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顧客層ウ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511598">
                <a:tc>
                  <a:txBody>
                    <a:bodyPr/>
                    <a:lstStyle/>
                    <a:p>
                      <a:r>
                        <a:rPr kumimoji="1" lang="ja-JP" altLang="en-US" b="1" dirty="0" smtClean="0"/>
                        <a:t>　プロファイル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511598">
                <a:tc>
                  <a:txBody>
                    <a:bodyPr/>
                    <a:lstStyle/>
                    <a:p>
                      <a:r>
                        <a:rPr kumimoji="1" lang="ja-JP" altLang="en-US" b="1" dirty="0" smtClean="0"/>
                        <a:t>　顧客数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511598">
                <a:tc>
                  <a:txBody>
                    <a:bodyPr/>
                    <a:lstStyle/>
                    <a:p>
                      <a:r>
                        <a:rPr kumimoji="1" lang="ja-JP" altLang="en-US" b="1" dirty="0" smtClean="0"/>
                        <a:t>　ニーズ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511598">
                <a:tc>
                  <a:txBody>
                    <a:bodyPr/>
                    <a:lstStyle/>
                    <a:p>
                      <a:r>
                        <a:rPr kumimoji="1" lang="ja-JP" altLang="en-US" b="1" dirty="0" smtClean="0"/>
                        <a:t>　その他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349250" y="4229100"/>
          <a:ext cx="8178800" cy="148272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89100"/>
                <a:gridCol w="3155950"/>
                <a:gridCol w="33337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市場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規　模（金額・数量）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特　徴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市場全体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セグメント１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　セグメント２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>
              <a:defRPr/>
            </a:pPr>
            <a:r>
              <a:rPr lang="en-US" altLang="ja-JP"/>
              <a:t>-</a:t>
            </a:r>
            <a:fld id="{6F62BDE7-BE5F-436D-9FB6-2E1C575B0C64}" type="slidenum">
              <a:rPr lang="en-US" altLang="ja-JP"/>
              <a:pPr>
                <a:defRPr/>
              </a:pPr>
              <a:t>7</a:t>
            </a:fld>
            <a:r>
              <a:rPr lang="en-US" altLang="ja-JP"/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  <a:p>
            <a:pPr algn="r"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638550" y="6524625"/>
            <a:ext cx="1905000" cy="333375"/>
          </a:xfrm>
        </p:spPr>
        <p:txBody>
          <a:bodyPr/>
          <a:lstStyle/>
          <a:p>
            <a:pPr>
              <a:defRPr/>
            </a:pPr>
            <a:r>
              <a:rPr lang="en-US" altLang="ja-JP" sz="1400" dirty="0" smtClean="0"/>
              <a:t>-</a:t>
            </a:r>
            <a:fld id="{5140CBC5-AA06-4919-A178-4103DA761A70}" type="slidenum">
              <a:rPr lang="en-US" altLang="ja-JP" sz="1400"/>
              <a:pPr>
                <a:defRPr/>
              </a:pPr>
              <a:t>8</a:t>
            </a:fld>
            <a:r>
              <a:rPr lang="en-US" altLang="ja-JP" sz="1400" dirty="0"/>
              <a:t>-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取り扱い商品・サービス提供イメージ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smtClean="0"/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349250" y="1162050"/>
          <a:ext cx="8401050" cy="523875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100263"/>
                <a:gridCol w="2100263"/>
                <a:gridCol w="2100263"/>
                <a:gridCol w="2100263"/>
              </a:tblGrid>
              <a:tr h="489741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項　目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商品・サービス１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商品・サービス２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商品・サービス３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2068">
                <a:tc>
                  <a:txBody>
                    <a:bodyPr/>
                    <a:lstStyle/>
                    <a:p>
                      <a:r>
                        <a:rPr kumimoji="1" lang="ja-JP" altLang="en-US" b="1" dirty="0" smtClean="0"/>
                        <a:t>事業コンセプト</a:t>
                      </a:r>
                      <a:endParaRPr kumimoji="1" lang="ja-JP" altLang="en-US" b="1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1236242">
                <a:tc>
                  <a:txBody>
                    <a:bodyPr/>
                    <a:lstStyle/>
                    <a:p>
                      <a:r>
                        <a:rPr kumimoji="1" lang="ja-JP" altLang="en-US" b="1" dirty="0" smtClean="0"/>
                        <a:t>提供するもの・こと</a:t>
                      </a:r>
                      <a:endParaRPr kumimoji="1" lang="en-US" altLang="ja-JP" b="1" dirty="0" smtClean="0"/>
                    </a:p>
                    <a:p>
                      <a:r>
                        <a:rPr kumimoji="1" lang="ja-JP" altLang="en-US" b="1" dirty="0" smtClean="0"/>
                        <a:t>（内容と価格感）</a:t>
                      </a:r>
                      <a:endParaRPr kumimoji="1" lang="ja-JP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1020260">
                <a:tc>
                  <a:txBody>
                    <a:bodyPr/>
                    <a:lstStyle/>
                    <a:p>
                      <a:r>
                        <a:rPr kumimoji="1" lang="ja-JP" altLang="en-US" b="1" dirty="0" smtClean="0"/>
                        <a:t>提供形態</a:t>
                      </a:r>
                      <a:endParaRPr kumimoji="1" lang="ja-JP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1020260">
                <a:tc>
                  <a:txBody>
                    <a:bodyPr/>
                    <a:lstStyle/>
                    <a:p>
                      <a:r>
                        <a:rPr kumimoji="1" lang="ja-JP" altLang="en-US" b="1" dirty="0" smtClean="0"/>
                        <a:t>特徴</a:t>
                      </a:r>
                      <a:endParaRPr kumimoji="1" lang="ja-JP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1020260">
                <a:tc>
                  <a:txBody>
                    <a:bodyPr/>
                    <a:lstStyle/>
                    <a:p>
                      <a:r>
                        <a:rPr kumimoji="1" lang="ja-JP" altLang="en-US" b="1" dirty="0" smtClean="0"/>
                        <a:t>サービス提供エリア</a:t>
                      </a:r>
                      <a:endParaRPr kumimoji="1" lang="ja-JP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3482</TotalTime>
  <Words>1278</Words>
  <Application>Microsoft Office PowerPoint</Application>
  <PresentationFormat>画面に合わせる (4:3)</PresentationFormat>
  <Paragraphs>292</Paragraphs>
  <Slides>23</Slides>
  <Notes>17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23</vt:i4>
      </vt:variant>
    </vt:vector>
  </HeadingPairs>
  <TitlesOfParts>
    <vt:vector size="31" baseType="lpstr">
      <vt:lpstr>Times New Roman</vt:lpstr>
      <vt:lpstr>ＭＳ Ｐゴシック</vt:lpstr>
      <vt:lpstr>Arial</vt:lpstr>
      <vt:lpstr>Wingdings</vt:lpstr>
      <vt:lpstr>ＭＳ Ｐ明朝</vt:lpstr>
      <vt:lpstr>Century</vt:lpstr>
      <vt:lpstr>標準デザイン</vt:lpstr>
      <vt:lpstr>標準デザイン</vt:lpstr>
      <vt:lpstr>○○○○ 事業計画書</vt:lpstr>
      <vt:lpstr>事業計画書目次（例）</vt:lpstr>
      <vt:lpstr>提案者プロフィール  ○○○○</vt:lpstr>
      <vt:lpstr>提案の背景</vt:lpstr>
      <vt:lpstr>事業の概要</vt:lpstr>
      <vt:lpstr>ビジネスモデル</vt:lpstr>
      <vt:lpstr>事業理念と事業ビジョン</vt:lpstr>
      <vt:lpstr>顧客および顧客ニーズと市場</vt:lpstr>
      <vt:lpstr>取り扱い商品・サービス提供イメージ</vt:lpstr>
      <vt:lpstr>ビジョン・ストーリー　－　感動の場面</vt:lpstr>
      <vt:lpstr>ペルソナと購入プロセス</vt:lpstr>
      <vt:lpstr>競合と当該事業の重要成功要因</vt:lpstr>
      <vt:lpstr>業務プロセス</vt:lpstr>
      <vt:lpstr>マーケティングプラン</vt:lpstr>
      <vt:lpstr>当社が取り組むべき必然性</vt:lpstr>
      <vt:lpstr>競争優位性（活かせる強み、経営資源を含む）</vt:lpstr>
      <vt:lpstr>事業化方法とステップ</vt:lpstr>
      <vt:lpstr>事業収支の前提条件</vt:lpstr>
      <vt:lpstr>事業収支計画とファイナンスプラン</vt:lpstr>
      <vt:lpstr>事業責任者と経営体制</vt:lpstr>
      <vt:lpstr>本提案に伴うリスクと対応</vt:lpstr>
      <vt:lpstr>今後の検討課題</vt:lpstr>
      <vt:lpstr>添付資料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事業計画書テンプレート</dc:title>
  <dc:subject/>
  <dc:creator>iguchi</dc:creator>
  <cp:lastModifiedBy>JM0771</cp:lastModifiedBy>
  <cp:revision>81</cp:revision>
  <dcterms:created xsi:type="dcterms:W3CDTF">2002-05-14T08:09:36Z</dcterms:created>
  <dcterms:modified xsi:type="dcterms:W3CDTF">2013-04-05T08:30:13Z</dcterms:modified>
</cp:coreProperties>
</file>